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7"/>
  </p:notesMasterIdLst>
  <p:handoutMasterIdLst>
    <p:handoutMasterId r:id="rId18"/>
  </p:handoutMasterIdLst>
  <p:sldIdLst>
    <p:sldId id="256" r:id="rId2"/>
    <p:sldId id="305" r:id="rId3"/>
    <p:sldId id="303" r:id="rId4"/>
    <p:sldId id="295" r:id="rId5"/>
    <p:sldId id="298" r:id="rId6"/>
    <p:sldId id="299" r:id="rId7"/>
    <p:sldId id="301" r:id="rId8"/>
    <p:sldId id="302" r:id="rId9"/>
    <p:sldId id="306" r:id="rId10"/>
    <p:sldId id="289" r:id="rId11"/>
    <p:sldId id="296" r:id="rId12"/>
    <p:sldId id="307" r:id="rId13"/>
    <p:sldId id="297" r:id="rId14"/>
    <p:sldId id="280" r:id="rId15"/>
    <p:sldId id="304"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clrMru>
    <a:srgbClr val="FFC801"/>
    <a:srgbClr val="FFEB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24" autoAdjust="0"/>
    <p:restoredTop sz="70259" autoAdjust="0"/>
  </p:normalViewPr>
  <p:slideViewPr>
    <p:cSldViewPr snapToGrid="0" snapToObjects="1">
      <p:cViewPr>
        <p:scale>
          <a:sx n="54" d="100"/>
          <a:sy n="54" d="100"/>
        </p:scale>
        <p:origin x="-1840" y="-240"/>
      </p:cViewPr>
      <p:guideLst>
        <p:guide orient="horz" pos="2160"/>
        <p:guide pos="2880"/>
      </p:guideLst>
    </p:cSldViewPr>
  </p:slideViewPr>
  <p:notesTextViewPr>
    <p:cViewPr>
      <p:scale>
        <a:sx n="100" d="100"/>
        <a:sy n="100" d="100"/>
      </p:scale>
      <p:origin x="0" y="0"/>
    </p:cViewPr>
  </p:notesTextViewPr>
  <p:sorterViewPr>
    <p:cViewPr>
      <p:scale>
        <a:sx n="171" d="100"/>
        <a:sy n="171"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CCDA80-548D-FB44-9700-D948C24A4C6F}" type="doc">
      <dgm:prSet loTypeId="urn:microsoft.com/office/officeart/2005/8/layout/chevron2" loCatId="" qsTypeId="urn:microsoft.com/office/officeart/2005/8/quickstyle/simple4" qsCatId="simple" csTypeId="urn:microsoft.com/office/officeart/2005/8/colors/colorful4" csCatId="colorful" phldr="1"/>
      <dgm:spPr/>
      <dgm:t>
        <a:bodyPr/>
        <a:lstStyle/>
        <a:p>
          <a:endParaRPr lang="en-US"/>
        </a:p>
      </dgm:t>
    </dgm:pt>
    <dgm:pt modelId="{ACDDED4E-8312-8649-A921-CAE03926E8FF}">
      <dgm:prSet phldrT="[Text]" custT="1"/>
      <dgm:spPr/>
      <dgm:t>
        <a:bodyPr/>
        <a:lstStyle/>
        <a:p>
          <a:r>
            <a:rPr lang="en-US" sz="2000" dirty="0" smtClean="0">
              <a:solidFill>
                <a:srgbClr val="000000"/>
              </a:solidFill>
            </a:rPr>
            <a:t>Fluency Practice</a:t>
          </a:r>
          <a:endParaRPr lang="en-US" sz="2000" dirty="0">
            <a:solidFill>
              <a:srgbClr val="000000"/>
            </a:solidFill>
          </a:endParaRPr>
        </a:p>
      </dgm:t>
    </dgm:pt>
    <dgm:pt modelId="{D1DF1757-BBC7-1740-8FB9-D097A21355A7}" type="parTrans" cxnId="{A5B236B8-8795-F542-AD00-11EDD9E36D6C}">
      <dgm:prSet/>
      <dgm:spPr/>
      <dgm:t>
        <a:bodyPr/>
        <a:lstStyle/>
        <a:p>
          <a:endParaRPr lang="en-US"/>
        </a:p>
      </dgm:t>
    </dgm:pt>
    <dgm:pt modelId="{ECDE1EFB-0FDA-2B4C-9761-4EC01FC10A67}" type="sibTrans" cxnId="{A5B236B8-8795-F542-AD00-11EDD9E36D6C}">
      <dgm:prSet/>
      <dgm:spPr/>
      <dgm:t>
        <a:bodyPr/>
        <a:lstStyle/>
        <a:p>
          <a:endParaRPr lang="en-US"/>
        </a:p>
      </dgm:t>
    </dgm:pt>
    <dgm:pt modelId="{8A8487BC-353D-6A4F-B288-78D35A5FF591}">
      <dgm:prSet phldrT="[Text]" custT="1"/>
      <dgm:spPr/>
      <dgm:t>
        <a:bodyPr/>
        <a:lstStyle/>
        <a:p>
          <a:r>
            <a:rPr lang="en-US" sz="3000" dirty="0" smtClean="0"/>
            <a:t>Promote Automaticity</a:t>
          </a:r>
          <a:endParaRPr lang="en-US" sz="3000" dirty="0"/>
        </a:p>
      </dgm:t>
    </dgm:pt>
    <dgm:pt modelId="{6828DDA3-B639-DD4D-9C6E-332ACE53BF99}" type="parTrans" cxnId="{D7036A5A-0DA5-F44A-B459-F7C9CB41307A}">
      <dgm:prSet/>
      <dgm:spPr/>
      <dgm:t>
        <a:bodyPr/>
        <a:lstStyle/>
        <a:p>
          <a:endParaRPr lang="en-US"/>
        </a:p>
      </dgm:t>
    </dgm:pt>
    <dgm:pt modelId="{8A455847-38E5-624E-8EC6-DF4BEBD0108B}" type="sibTrans" cxnId="{D7036A5A-0DA5-F44A-B459-F7C9CB41307A}">
      <dgm:prSet/>
      <dgm:spPr/>
      <dgm:t>
        <a:bodyPr/>
        <a:lstStyle/>
        <a:p>
          <a:endParaRPr lang="en-US"/>
        </a:p>
      </dgm:t>
    </dgm:pt>
    <dgm:pt modelId="{242329FF-538A-994C-A8DC-78A56CF869CA}">
      <dgm:prSet phldrT="[Text]" custT="1"/>
      <dgm:spPr/>
      <dgm:t>
        <a:bodyPr/>
        <a:lstStyle/>
        <a:p>
          <a:r>
            <a:rPr lang="en-US" sz="2500" dirty="0" smtClean="0"/>
            <a:t>7-20 minutes</a:t>
          </a:r>
          <a:endParaRPr lang="en-US" sz="2500" dirty="0"/>
        </a:p>
      </dgm:t>
    </dgm:pt>
    <dgm:pt modelId="{0FCA07AA-2A92-9745-B734-B2309F96F785}" type="parTrans" cxnId="{5EAB57C3-035A-FC43-97B7-7250B855A49C}">
      <dgm:prSet/>
      <dgm:spPr/>
      <dgm:t>
        <a:bodyPr/>
        <a:lstStyle/>
        <a:p>
          <a:endParaRPr lang="en-US"/>
        </a:p>
      </dgm:t>
    </dgm:pt>
    <dgm:pt modelId="{C22AF216-8A1D-FB4B-8236-C9683BDFDE8C}" type="sibTrans" cxnId="{5EAB57C3-035A-FC43-97B7-7250B855A49C}">
      <dgm:prSet/>
      <dgm:spPr/>
      <dgm:t>
        <a:bodyPr/>
        <a:lstStyle/>
        <a:p>
          <a:endParaRPr lang="en-US"/>
        </a:p>
      </dgm:t>
    </dgm:pt>
    <dgm:pt modelId="{497EFE1E-71FF-2245-9E09-1AD136AAFF98}">
      <dgm:prSet phldrT="[Text]" custT="1"/>
      <dgm:spPr/>
      <dgm:t>
        <a:bodyPr/>
        <a:lstStyle/>
        <a:p>
          <a:r>
            <a:rPr lang="en-US" sz="2000" dirty="0" smtClean="0">
              <a:solidFill>
                <a:srgbClr val="000000"/>
              </a:solidFill>
            </a:rPr>
            <a:t>Application Problems</a:t>
          </a:r>
          <a:endParaRPr lang="en-US" sz="1700" dirty="0">
            <a:solidFill>
              <a:srgbClr val="000000"/>
            </a:solidFill>
          </a:endParaRPr>
        </a:p>
      </dgm:t>
    </dgm:pt>
    <dgm:pt modelId="{B633BA04-6C41-B54E-971A-A5BBDA475339}" type="parTrans" cxnId="{27BDBAE0-BE6A-1044-B7AC-51BFD903F216}">
      <dgm:prSet/>
      <dgm:spPr/>
      <dgm:t>
        <a:bodyPr/>
        <a:lstStyle/>
        <a:p>
          <a:endParaRPr lang="en-US"/>
        </a:p>
      </dgm:t>
    </dgm:pt>
    <dgm:pt modelId="{5900CE47-DC23-5E48-8B55-EECC8AC15AC5}" type="sibTrans" cxnId="{27BDBAE0-BE6A-1044-B7AC-51BFD903F216}">
      <dgm:prSet/>
      <dgm:spPr/>
      <dgm:t>
        <a:bodyPr/>
        <a:lstStyle/>
        <a:p>
          <a:endParaRPr lang="en-US"/>
        </a:p>
      </dgm:t>
    </dgm:pt>
    <dgm:pt modelId="{C790CE05-E698-3A44-B71F-89039A57578F}">
      <dgm:prSet phldrT="[Text]" custT="1"/>
      <dgm:spPr/>
      <dgm:t>
        <a:bodyPr/>
        <a:lstStyle/>
        <a:p>
          <a:r>
            <a:rPr lang="en-US" sz="3000" dirty="0" smtClean="0"/>
            <a:t>Relate to New Learning</a:t>
          </a:r>
          <a:endParaRPr lang="en-US" sz="3000" dirty="0"/>
        </a:p>
      </dgm:t>
    </dgm:pt>
    <dgm:pt modelId="{31BE68F1-F243-7245-8740-4E63D391058F}" type="parTrans" cxnId="{4FC67443-FF4B-A448-9F5C-A918E0F75892}">
      <dgm:prSet/>
      <dgm:spPr/>
      <dgm:t>
        <a:bodyPr/>
        <a:lstStyle/>
        <a:p>
          <a:endParaRPr lang="en-US"/>
        </a:p>
      </dgm:t>
    </dgm:pt>
    <dgm:pt modelId="{C294C044-51E3-FB4A-A672-F5260762C7C8}" type="sibTrans" cxnId="{4FC67443-FF4B-A448-9F5C-A918E0F75892}">
      <dgm:prSet/>
      <dgm:spPr/>
      <dgm:t>
        <a:bodyPr/>
        <a:lstStyle/>
        <a:p>
          <a:endParaRPr lang="en-US"/>
        </a:p>
      </dgm:t>
    </dgm:pt>
    <dgm:pt modelId="{82C5D67A-1C3E-CE49-8852-13C880B4FC56}">
      <dgm:prSet phldrT="[Text]" custT="1"/>
      <dgm:spPr/>
      <dgm:t>
        <a:bodyPr/>
        <a:lstStyle/>
        <a:p>
          <a:r>
            <a:rPr lang="en-US" sz="2500" dirty="0" smtClean="0"/>
            <a:t>0-20 minutes</a:t>
          </a:r>
          <a:endParaRPr lang="en-US" sz="2500" dirty="0"/>
        </a:p>
      </dgm:t>
    </dgm:pt>
    <dgm:pt modelId="{C7A084BA-822A-1944-91F5-1C2802B378EC}" type="parTrans" cxnId="{F95C7065-620F-824B-B240-AD5208F08EEC}">
      <dgm:prSet/>
      <dgm:spPr/>
      <dgm:t>
        <a:bodyPr/>
        <a:lstStyle/>
        <a:p>
          <a:endParaRPr lang="en-US"/>
        </a:p>
      </dgm:t>
    </dgm:pt>
    <dgm:pt modelId="{E17638FD-DAE9-F145-9B98-517C1557DC3F}" type="sibTrans" cxnId="{F95C7065-620F-824B-B240-AD5208F08EEC}">
      <dgm:prSet/>
      <dgm:spPr/>
      <dgm:t>
        <a:bodyPr/>
        <a:lstStyle/>
        <a:p>
          <a:endParaRPr lang="en-US"/>
        </a:p>
      </dgm:t>
    </dgm:pt>
    <dgm:pt modelId="{4DF48EFA-CF56-CC4F-9B0C-B4C9CA7D28C2}">
      <dgm:prSet phldrT="[Text]" custT="1"/>
      <dgm:spPr/>
      <dgm:t>
        <a:bodyPr/>
        <a:lstStyle/>
        <a:p>
          <a:r>
            <a:rPr lang="en-US" sz="2000" dirty="0" smtClean="0">
              <a:solidFill>
                <a:srgbClr val="000000"/>
              </a:solidFill>
            </a:rPr>
            <a:t>Concept </a:t>
          </a:r>
          <a:r>
            <a:rPr lang="en-US" sz="1700" dirty="0" smtClean="0">
              <a:solidFill>
                <a:srgbClr val="000000"/>
              </a:solidFill>
            </a:rPr>
            <a:t>Development</a:t>
          </a:r>
          <a:endParaRPr lang="en-US" sz="1700" dirty="0">
            <a:solidFill>
              <a:srgbClr val="000000"/>
            </a:solidFill>
          </a:endParaRPr>
        </a:p>
      </dgm:t>
    </dgm:pt>
    <dgm:pt modelId="{EB9E98BB-FAC5-124A-8489-4452B8FE22E1}" type="parTrans" cxnId="{0C35A9BF-A064-6C48-B745-5752D101C7F7}">
      <dgm:prSet/>
      <dgm:spPr/>
      <dgm:t>
        <a:bodyPr/>
        <a:lstStyle/>
        <a:p>
          <a:endParaRPr lang="en-US"/>
        </a:p>
      </dgm:t>
    </dgm:pt>
    <dgm:pt modelId="{5D7647E6-63B2-E946-9DC6-40815908710F}" type="sibTrans" cxnId="{0C35A9BF-A064-6C48-B745-5752D101C7F7}">
      <dgm:prSet/>
      <dgm:spPr/>
      <dgm:t>
        <a:bodyPr/>
        <a:lstStyle/>
        <a:p>
          <a:endParaRPr lang="en-US"/>
        </a:p>
      </dgm:t>
    </dgm:pt>
    <dgm:pt modelId="{9BF83936-D88D-0349-8DFE-D8A5A83D61B8}">
      <dgm:prSet phldrT="[Text]" custT="1"/>
      <dgm:spPr/>
      <dgm:t>
        <a:bodyPr/>
        <a:lstStyle/>
        <a:p>
          <a:r>
            <a:rPr lang="en-US" sz="3000" dirty="0" smtClean="0"/>
            <a:t>Introduces New Learning</a:t>
          </a:r>
          <a:endParaRPr lang="en-US" sz="3000" dirty="0"/>
        </a:p>
      </dgm:t>
    </dgm:pt>
    <dgm:pt modelId="{885DD72B-01A7-9E42-8B30-BCA43890EA44}" type="parTrans" cxnId="{BC34AFD9-D655-1A43-AED4-8FE562BAAC7E}">
      <dgm:prSet/>
      <dgm:spPr/>
      <dgm:t>
        <a:bodyPr/>
        <a:lstStyle/>
        <a:p>
          <a:endParaRPr lang="en-US"/>
        </a:p>
      </dgm:t>
    </dgm:pt>
    <dgm:pt modelId="{2FB7A3A9-053B-CA43-B219-BF89BF501002}" type="sibTrans" cxnId="{BC34AFD9-D655-1A43-AED4-8FE562BAAC7E}">
      <dgm:prSet/>
      <dgm:spPr/>
      <dgm:t>
        <a:bodyPr/>
        <a:lstStyle/>
        <a:p>
          <a:endParaRPr lang="en-US"/>
        </a:p>
      </dgm:t>
    </dgm:pt>
    <dgm:pt modelId="{F5970D99-D7E4-0248-8399-3E934ABE9660}">
      <dgm:prSet phldrT="[Text]" custT="1"/>
      <dgm:spPr/>
      <dgm:t>
        <a:bodyPr/>
        <a:lstStyle/>
        <a:p>
          <a:r>
            <a:rPr lang="en-US" sz="2500" dirty="0" smtClean="0"/>
            <a:t>15-30 minutes</a:t>
          </a:r>
          <a:endParaRPr lang="en-US" sz="2500" dirty="0"/>
        </a:p>
      </dgm:t>
    </dgm:pt>
    <dgm:pt modelId="{6E719A68-AC66-AF4B-A884-08A6BFD59227}" type="parTrans" cxnId="{0D8F0EE4-0867-0642-8524-D1DA2327BA24}">
      <dgm:prSet/>
      <dgm:spPr/>
      <dgm:t>
        <a:bodyPr/>
        <a:lstStyle/>
        <a:p>
          <a:endParaRPr lang="en-US"/>
        </a:p>
      </dgm:t>
    </dgm:pt>
    <dgm:pt modelId="{857D1805-38D1-7241-BEE8-72C7228C03B3}" type="sibTrans" cxnId="{0D8F0EE4-0867-0642-8524-D1DA2327BA24}">
      <dgm:prSet/>
      <dgm:spPr/>
      <dgm:t>
        <a:bodyPr/>
        <a:lstStyle/>
        <a:p>
          <a:endParaRPr lang="en-US"/>
        </a:p>
      </dgm:t>
    </dgm:pt>
    <dgm:pt modelId="{CF80F1A5-E44D-9F4C-B159-0912BA8D357B}">
      <dgm:prSet phldrT="[Text]"/>
      <dgm:spPr/>
      <dgm:t>
        <a:bodyPr/>
        <a:lstStyle/>
        <a:p>
          <a:r>
            <a:rPr lang="en-US" dirty="0" smtClean="0">
              <a:solidFill>
                <a:srgbClr val="000000"/>
              </a:solidFill>
            </a:rPr>
            <a:t>Student Debrief</a:t>
          </a:r>
          <a:endParaRPr lang="en-US" dirty="0">
            <a:solidFill>
              <a:srgbClr val="000000"/>
            </a:solidFill>
          </a:endParaRPr>
        </a:p>
      </dgm:t>
    </dgm:pt>
    <dgm:pt modelId="{9FEDE703-9DC8-9F40-AA9D-1A727ED8D65F}" type="parTrans" cxnId="{F59E8CE4-BC88-B64C-B3DA-AD08168B7525}">
      <dgm:prSet/>
      <dgm:spPr/>
      <dgm:t>
        <a:bodyPr/>
        <a:lstStyle/>
        <a:p>
          <a:endParaRPr lang="en-US"/>
        </a:p>
      </dgm:t>
    </dgm:pt>
    <dgm:pt modelId="{8AEADCDA-26E6-604D-AE85-F59765F9D328}" type="sibTrans" cxnId="{F59E8CE4-BC88-B64C-B3DA-AD08168B7525}">
      <dgm:prSet/>
      <dgm:spPr/>
      <dgm:t>
        <a:bodyPr/>
        <a:lstStyle/>
        <a:p>
          <a:endParaRPr lang="en-US"/>
        </a:p>
      </dgm:t>
    </dgm:pt>
    <dgm:pt modelId="{C3016FC3-7B5E-2840-9892-AFD0E7095E9F}">
      <dgm:prSet phldrT="[Text]" custT="1"/>
      <dgm:spPr/>
      <dgm:t>
        <a:bodyPr/>
        <a:lstStyle/>
        <a:p>
          <a:r>
            <a:rPr lang="en-US" sz="3000" dirty="0" smtClean="0"/>
            <a:t>Reflection &amp; Processing</a:t>
          </a:r>
          <a:endParaRPr lang="en-US" sz="3000" dirty="0"/>
        </a:p>
      </dgm:t>
    </dgm:pt>
    <dgm:pt modelId="{154796F1-E8BC-5C47-A274-0A67F8808B69}" type="parTrans" cxnId="{BD63F617-BC63-7548-80EE-53A23FDF26BF}">
      <dgm:prSet/>
      <dgm:spPr/>
      <dgm:t>
        <a:bodyPr/>
        <a:lstStyle/>
        <a:p>
          <a:endParaRPr lang="en-US"/>
        </a:p>
      </dgm:t>
    </dgm:pt>
    <dgm:pt modelId="{9A438FA1-6565-AA46-8AFA-A864716DDA46}" type="sibTrans" cxnId="{BD63F617-BC63-7548-80EE-53A23FDF26BF}">
      <dgm:prSet/>
      <dgm:spPr/>
      <dgm:t>
        <a:bodyPr/>
        <a:lstStyle/>
        <a:p>
          <a:endParaRPr lang="en-US"/>
        </a:p>
      </dgm:t>
    </dgm:pt>
    <dgm:pt modelId="{3FA2AEBA-D9CB-F545-92C3-8D50A793937E}">
      <dgm:prSet phldrT="[Text]" custT="1"/>
      <dgm:spPr/>
      <dgm:t>
        <a:bodyPr/>
        <a:lstStyle/>
        <a:p>
          <a:r>
            <a:rPr lang="en-US" sz="2500" dirty="0" smtClean="0"/>
            <a:t>10 minutes</a:t>
          </a:r>
          <a:endParaRPr lang="en-US" sz="2500" dirty="0"/>
        </a:p>
      </dgm:t>
    </dgm:pt>
    <dgm:pt modelId="{EF9126A2-CFF3-B344-920F-30BEF80DB8EF}" type="parTrans" cxnId="{97BBDBE3-B81A-0B4E-B4F5-D12EA3FCD1CD}">
      <dgm:prSet/>
      <dgm:spPr/>
      <dgm:t>
        <a:bodyPr/>
        <a:lstStyle/>
        <a:p>
          <a:endParaRPr lang="en-US"/>
        </a:p>
      </dgm:t>
    </dgm:pt>
    <dgm:pt modelId="{1904EA33-7869-224E-8BCA-BBF97458A89E}" type="sibTrans" cxnId="{97BBDBE3-B81A-0B4E-B4F5-D12EA3FCD1CD}">
      <dgm:prSet/>
      <dgm:spPr/>
      <dgm:t>
        <a:bodyPr/>
        <a:lstStyle/>
        <a:p>
          <a:endParaRPr lang="en-US"/>
        </a:p>
      </dgm:t>
    </dgm:pt>
    <dgm:pt modelId="{DE4C7F36-DE76-EE43-83B2-C4222E74F8D6}" type="pres">
      <dgm:prSet presAssocID="{88CCDA80-548D-FB44-9700-D948C24A4C6F}" presName="linearFlow" presStyleCnt="0">
        <dgm:presLayoutVars>
          <dgm:dir/>
          <dgm:animLvl val="lvl"/>
          <dgm:resizeHandles val="exact"/>
        </dgm:presLayoutVars>
      </dgm:prSet>
      <dgm:spPr/>
      <dgm:t>
        <a:bodyPr/>
        <a:lstStyle/>
        <a:p>
          <a:endParaRPr lang="en-US"/>
        </a:p>
      </dgm:t>
    </dgm:pt>
    <dgm:pt modelId="{E8E275C5-6CDD-5B44-8A9D-729C5D29E2E6}" type="pres">
      <dgm:prSet presAssocID="{ACDDED4E-8312-8649-A921-CAE03926E8FF}" presName="composite" presStyleCnt="0"/>
      <dgm:spPr/>
    </dgm:pt>
    <dgm:pt modelId="{C09A53C2-10DA-CB4C-BC13-F6932604C0B6}" type="pres">
      <dgm:prSet presAssocID="{ACDDED4E-8312-8649-A921-CAE03926E8FF}" presName="parentText" presStyleLbl="alignNode1" presStyleIdx="0" presStyleCnt="4">
        <dgm:presLayoutVars>
          <dgm:chMax val="1"/>
          <dgm:bulletEnabled val="1"/>
        </dgm:presLayoutVars>
      </dgm:prSet>
      <dgm:spPr/>
      <dgm:t>
        <a:bodyPr/>
        <a:lstStyle/>
        <a:p>
          <a:endParaRPr lang="en-US"/>
        </a:p>
      </dgm:t>
    </dgm:pt>
    <dgm:pt modelId="{00D1ECBE-E543-EB4C-9126-4CB031931E67}" type="pres">
      <dgm:prSet presAssocID="{ACDDED4E-8312-8649-A921-CAE03926E8FF}" presName="descendantText" presStyleLbl="alignAcc1" presStyleIdx="0" presStyleCnt="4">
        <dgm:presLayoutVars>
          <dgm:bulletEnabled val="1"/>
        </dgm:presLayoutVars>
      </dgm:prSet>
      <dgm:spPr/>
      <dgm:t>
        <a:bodyPr/>
        <a:lstStyle/>
        <a:p>
          <a:endParaRPr lang="en-US"/>
        </a:p>
      </dgm:t>
    </dgm:pt>
    <dgm:pt modelId="{DCE56C3D-4970-F245-A4BF-DBE8A51D3DCF}" type="pres">
      <dgm:prSet presAssocID="{ECDE1EFB-0FDA-2B4C-9761-4EC01FC10A67}" presName="sp" presStyleCnt="0"/>
      <dgm:spPr/>
    </dgm:pt>
    <dgm:pt modelId="{C5B06A7C-C0F8-4949-930A-A7B7AAC0F932}" type="pres">
      <dgm:prSet presAssocID="{497EFE1E-71FF-2245-9E09-1AD136AAFF98}" presName="composite" presStyleCnt="0"/>
      <dgm:spPr/>
    </dgm:pt>
    <dgm:pt modelId="{40C7297E-DF7C-E643-9F5E-7D25DA8B63C6}" type="pres">
      <dgm:prSet presAssocID="{497EFE1E-71FF-2245-9E09-1AD136AAFF98}" presName="parentText" presStyleLbl="alignNode1" presStyleIdx="1" presStyleCnt="4">
        <dgm:presLayoutVars>
          <dgm:chMax val="1"/>
          <dgm:bulletEnabled val="1"/>
        </dgm:presLayoutVars>
      </dgm:prSet>
      <dgm:spPr/>
      <dgm:t>
        <a:bodyPr/>
        <a:lstStyle/>
        <a:p>
          <a:endParaRPr lang="en-US"/>
        </a:p>
      </dgm:t>
    </dgm:pt>
    <dgm:pt modelId="{8909E613-5A14-DF41-B2B7-14B431A71BA5}" type="pres">
      <dgm:prSet presAssocID="{497EFE1E-71FF-2245-9E09-1AD136AAFF98}" presName="descendantText" presStyleLbl="alignAcc1" presStyleIdx="1" presStyleCnt="4">
        <dgm:presLayoutVars>
          <dgm:bulletEnabled val="1"/>
        </dgm:presLayoutVars>
      </dgm:prSet>
      <dgm:spPr/>
      <dgm:t>
        <a:bodyPr/>
        <a:lstStyle/>
        <a:p>
          <a:endParaRPr lang="en-US"/>
        </a:p>
      </dgm:t>
    </dgm:pt>
    <dgm:pt modelId="{B989C0A5-45E0-9248-AD6D-6892D383AAFA}" type="pres">
      <dgm:prSet presAssocID="{5900CE47-DC23-5E48-8B55-EECC8AC15AC5}" presName="sp" presStyleCnt="0"/>
      <dgm:spPr/>
    </dgm:pt>
    <dgm:pt modelId="{635DA204-FCBA-B44C-AC45-24344683A98C}" type="pres">
      <dgm:prSet presAssocID="{4DF48EFA-CF56-CC4F-9B0C-B4C9CA7D28C2}" presName="composite" presStyleCnt="0"/>
      <dgm:spPr/>
    </dgm:pt>
    <dgm:pt modelId="{17E9C436-809C-4745-9C59-1243DF7A59DE}" type="pres">
      <dgm:prSet presAssocID="{4DF48EFA-CF56-CC4F-9B0C-B4C9CA7D28C2}" presName="parentText" presStyleLbl="alignNode1" presStyleIdx="2" presStyleCnt="4">
        <dgm:presLayoutVars>
          <dgm:chMax val="1"/>
          <dgm:bulletEnabled val="1"/>
        </dgm:presLayoutVars>
      </dgm:prSet>
      <dgm:spPr/>
      <dgm:t>
        <a:bodyPr/>
        <a:lstStyle/>
        <a:p>
          <a:endParaRPr lang="en-US"/>
        </a:p>
      </dgm:t>
    </dgm:pt>
    <dgm:pt modelId="{BB8260C8-0910-A047-A767-F9B0EB42A784}" type="pres">
      <dgm:prSet presAssocID="{4DF48EFA-CF56-CC4F-9B0C-B4C9CA7D28C2}" presName="descendantText" presStyleLbl="alignAcc1" presStyleIdx="2" presStyleCnt="4">
        <dgm:presLayoutVars>
          <dgm:bulletEnabled val="1"/>
        </dgm:presLayoutVars>
      </dgm:prSet>
      <dgm:spPr/>
      <dgm:t>
        <a:bodyPr/>
        <a:lstStyle/>
        <a:p>
          <a:endParaRPr lang="en-US"/>
        </a:p>
      </dgm:t>
    </dgm:pt>
    <dgm:pt modelId="{3D7CB716-0A95-4C4E-9D57-B3DB325F763F}" type="pres">
      <dgm:prSet presAssocID="{5D7647E6-63B2-E946-9DC6-40815908710F}" presName="sp" presStyleCnt="0"/>
      <dgm:spPr/>
    </dgm:pt>
    <dgm:pt modelId="{AC477677-6FAA-154B-B003-FB94726A4BE3}" type="pres">
      <dgm:prSet presAssocID="{CF80F1A5-E44D-9F4C-B159-0912BA8D357B}" presName="composite" presStyleCnt="0"/>
      <dgm:spPr/>
    </dgm:pt>
    <dgm:pt modelId="{CDF413DC-F4DE-7346-89A6-58EBE187F58E}" type="pres">
      <dgm:prSet presAssocID="{CF80F1A5-E44D-9F4C-B159-0912BA8D357B}" presName="parentText" presStyleLbl="alignNode1" presStyleIdx="3" presStyleCnt="4">
        <dgm:presLayoutVars>
          <dgm:chMax val="1"/>
          <dgm:bulletEnabled val="1"/>
        </dgm:presLayoutVars>
      </dgm:prSet>
      <dgm:spPr/>
      <dgm:t>
        <a:bodyPr/>
        <a:lstStyle/>
        <a:p>
          <a:endParaRPr lang="en-US"/>
        </a:p>
      </dgm:t>
    </dgm:pt>
    <dgm:pt modelId="{560C60A6-4ED7-244B-96F7-8C20C3647C18}" type="pres">
      <dgm:prSet presAssocID="{CF80F1A5-E44D-9F4C-B159-0912BA8D357B}" presName="descendantText" presStyleLbl="alignAcc1" presStyleIdx="3" presStyleCnt="4">
        <dgm:presLayoutVars>
          <dgm:bulletEnabled val="1"/>
        </dgm:presLayoutVars>
      </dgm:prSet>
      <dgm:spPr/>
      <dgm:t>
        <a:bodyPr/>
        <a:lstStyle/>
        <a:p>
          <a:endParaRPr lang="en-US"/>
        </a:p>
      </dgm:t>
    </dgm:pt>
  </dgm:ptLst>
  <dgm:cxnLst>
    <dgm:cxn modelId="{D7036A5A-0DA5-F44A-B459-F7C9CB41307A}" srcId="{ACDDED4E-8312-8649-A921-CAE03926E8FF}" destId="{8A8487BC-353D-6A4F-B288-78D35A5FF591}" srcOrd="0" destOrd="0" parTransId="{6828DDA3-B639-DD4D-9C6E-332ACE53BF99}" sibTransId="{8A455847-38E5-624E-8EC6-DF4BEBD0108B}"/>
    <dgm:cxn modelId="{DB557F68-1698-1D4D-903B-D227C0978153}" type="presOf" srcId="{C790CE05-E698-3A44-B71F-89039A57578F}" destId="{8909E613-5A14-DF41-B2B7-14B431A71BA5}" srcOrd="0" destOrd="0" presId="urn:microsoft.com/office/officeart/2005/8/layout/chevron2"/>
    <dgm:cxn modelId="{27BDBAE0-BE6A-1044-B7AC-51BFD903F216}" srcId="{88CCDA80-548D-FB44-9700-D948C24A4C6F}" destId="{497EFE1E-71FF-2245-9E09-1AD136AAFF98}" srcOrd="1" destOrd="0" parTransId="{B633BA04-6C41-B54E-971A-A5BBDA475339}" sibTransId="{5900CE47-DC23-5E48-8B55-EECC8AC15AC5}"/>
    <dgm:cxn modelId="{56D08A52-4806-C44C-8F9D-215F1571947C}" type="presOf" srcId="{C3016FC3-7B5E-2840-9892-AFD0E7095E9F}" destId="{560C60A6-4ED7-244B-96F7-8C20C3647C18}" srcOrd="0" destOrd="0" presId="urn:microsoft.com/office/officeart/2005/8/layout/chevron2"/>
    <dgm:cxn modelId="{F59E8CE4-BC88-B64C-B3DA-AD08168B7525}" srcId="{88CCDA80-548D-FB44-9700-D948C24A4C6F}" destId="{CF80F1A5-E44D-9F4C-B159-0912BA8D357B}" srcOrd="3" destOrd="0" parTransId="{9FEDE703-9DC8-9F40-AA9D-1A727ED8D65F}" sibTransId="{8AEADCDA-26E6-604D-AE85-F59765F9D328}"/>
    <dgm:cxn modelId="{AE2D02A0-556A-5B44-9315-E69734B9B339}" type="presOf" srcId="{242329FF-538A-994C-A8DC-78A56CF869CA}" destId="{00D1ECBE-E543-EB4C-9126-4CB031931E67}" srcOrd="0" destOrd="1" presId="urn:microsoft.com/office/officeart/2005/8/layout/chevron2"/>
    <dgm:cxn modelId="{5EAB57C3-035A-FC43-97B7-7250B855A49C}" srcId="{ACDDED4E-8312-8649-A921-CAE03926E8FF}" destId="{242329FF-538A-994C-A8DC-78A56CF869CA}" srcOrd="1" destOrd="0" parTransId="{0FCA07AA-2A92-9745-B734-B2309F96F785}" sibTransId="{C22AF216-8A1D-FB4B-8236-C9683BDFDE8C}"/>
    <dgm:cxn modelId="{BD63F617-BC63-7548-80EE-53A23FDF26BF}" srcId="{CF80F1A5-E44D-9F4C-B159-0912BA8D357B}" destId="{C3016FC3-7B5E-2840-9892-AFD0E7095E9F}" srcOrd="0" destOrd="0" parTransId="{154796F1-E8BC-5C47-A274-0A67F8808B69}" sibTransId="{9A438FA1-6565-AA46-8AFA-A864716DDA46}"/>
    <dgm:cxn modelId="{AAB2C28A-D398-BA46-B286-C62444566DC2}" type="presOf" srcId="{9BF83936-D88D-0349-8DFE-D8A5A83D61B8}" destId="{BB8260C8-0910-A047-A767-F9B0EB42A784}" srcOrd="0" destOrd="0" presId="urn:microsoft.com/office/officeart/2005/8/layout/chevron2"/>
    <dgm:cxn modelId="{2F68AFC8-49A2-7142-86B6-529747C7D744}" type="presOf" srcId="{497EFE1E-71FF-2245-9E09-1AD136AAFF98}" destId="{40C7297E-DF7C-E643-9F5E-7D25DA8B63C6}" srcOrd="0" destOrd="0" presId="urn:microsoft.com/office/officeart/2005/8/layout/chevron2"/>
    <dgm:cxn modelId="{4FC67443-FF4B-A448-9F5C-A918E0F75892}" srcId="{497EFE1E-71FF-2245-9E09-1AD136AAFF98}" destId="{C790CE05-E698-3A44-B71F-89039A57578F}" srcOrd="0" destOrd="0" parTransId="{31BE68F1-F243-7245-8740-4E63D391058F}" sibTransId="{C294C044-51E3-FB4A-A672-F5260762C7C8}"/>
    <dgm:cxn modelId="{F95C7065-620F-824B-B240-AD5208F08EEC}" srcId="{497EFE1E-71FF-2245-9E09-1AD136AAFF98}" destId="{82C5D67A-1C3E-CE49-8852-13C880B4FC56}" srcOrd="1" destOrd="0" parTransId="{C7A084BA-822A-1944-91F5-1C2802B378EC}" sibTransId="{E17638FD-DAE9-F145-9B98-517C1557DC3F}"/>
    <dgm:cxn modelId="{0D8F0EE4-0867-0642-8524-D1DA2327BA24}" srcId="{4DF48EFA-CF56-CC4F-9B0C-B4C9CA7D28C2}" destId="{F5970D99-D7E4-0248-8399-3E934ABE9660}" srcOrd="1" destOrd="0" parTransId="{6E719A68-AC66-AF4B-A884-08A6BFD59227}" sibTransId="{857D1805-38D1-7241-BEE8-72C7228C03B3}"/>
    <dgm:cxn modelId="{718D3023-C949-F54F-A719-77544E76C803}" type="presOf" srcId="{4DF48EFA-CF56-CC4F-9B0C-B4C9CA7D28C2}" destId="{17E9C436-809C-4745-9C59-1243DF7A59DE}" srcOrd="0" destOrd="0" presId="urn:microsoft.com/office/officeart/2005/8/layout/chevron2"/>
    <dgm:cxn modelId="{E4E3A388-BF39-724C-8A76-1F69686575D0}" type="presOf" srcId="{3FA2AEBA-D9CB-F545-92C3-8D50A793937E}" destId="{560C60A6-4ED7-244B-96F7-8C20C3647C18}" srcOrd="0" destOrd="1" presId="urn:microsoft.com/office/officeart/2005/8/layout/chevron2"/>
    <dgm:cxn modelId="{A5B236B8-8795-F542-AD00-11EDD9E36D6C}" srcId="{88CCDA80-548D-FB44-9700-D948C24A4C6F}" destId="{ACDDED4E-8312-8649-A921-CAE03926E8FF}" srcOrd="0" destOrd="0" parTransId="{D1DF1757-BBC7-1740-8FB9-D097A21355A7}" sibTransId="{ECDE1EFB-0FDA-2B4C-9761-4EC01FC10A67}"/>
    <dgm:cxn modelId="{864C974D-7F94-1D4E-A6A0-F23AB5A6E914}" type="presOf" srcId="{CF80F1A5-E44D-9F4C-B159-0912BA8D357B}" destId="{CDF413DC-F4DE-7346-89A6-58EBE187F58E}" srcOrd="0" destOrd="0" presId="urn:microsoft.com/office/officeart/2005/8/layout/chevron2"/>
    <dgm:cxn modelId="{0C35A9BF-A064-6C48-B745-5752D101C7F7}" srcId="{88CCDA80-548D-FB44-9700-D948C24A4C6F}" destId="{4DF48EFA-CF56-CC4F-9B0C-B4C9CA7D28C2}" srcOrd="2" destOrd="0" parTransId="{EB9E98BB-FAC5-124A-8489-4452B8FE22E1}" sibTransId="{5D7647E6-63B2-E946-9DC6-40815908710F}"/>
    <dgm:cxn modelId="{DD84331F-F760-EC4E-83BE-B918C61B3BBA}" type="presOf" srcId="{ACDDED4E-8312-8649-A921-CAE03926E8FF}" destId="{C09A53C2-10DA-CB4C-BC13-F6932604C0B6}" srcOrd="0" destOrd="0" presId="urn:microsoft.com/office/officeart/2005/8/layout/chevron2"/>
    <dgm:cxn modelId="{DEA75E74-25BF-1C43-832C-BE3D8AF4C48A}" type="presOf" srcId="{8A8487BC-353D-6A4F-B288-78D35A5FF591}" destId="{00D1ECBE-E543-EB4C-9126-4CB031931E67}" srcOrd="0" destOrd="0" presId="urn:microsoft.com/office/officeart/2005/8/layout/chevron2"/>
    <dgm:cxn modelId="{97BBDBE3-B81A-0B4E-B4F5-D12EA3FCD1CD}" srcId="{CF80F1A5-E44D-9F4C-B159-0912BA8D357B}" destId="{3FA2AEBA-D9CB-F545-92C3-8D50A793937E}" srcOrd="1" destOrd="0" parTransId="{EF9126A2-CFF3-B344-920F-30BEF80DB8EF}" sibTransId="{1904EA33-7869-224E-8BCA-BBF97458A89E}"/>
    <dgm:cxn modelId="{216E72A4-A288-9348-8D6A-C8B88CAFC6A4}" type="presOf" srcId="{82C5D67A-1C3E-CE49-8852-13C880B4FC56}" destId="{8909E613-5A14-DF41-B2B7-14B431A71BA5}" srcOrd="0" destOrd="1" presId="urn:microsoft.com/office/officeart/2005/8/layout/chevron2"/>
    <dgm:cxn modelId="{8C3571FF-C6DD-7341-9159-04115986E622}" type="presOf" srcId="{F5970D99-D7E4-0248-8399-3E934ABE9660}" destId="{BB8260C8-0910-A047-A767-F9B0EB42A784}" srcOrd="0" destOrd="1" presId="urn:microsoft.com/office/officeart/2005/8/layout/chevron2"/>
    <dgm:cxn modelId="{BC34AFD9-D655-1A43-AED4-8FE562BAAC7E}" srcId="{4DF48EFA-CF56-CC4F-9B0C-B4C9CA7D28C2}" destId="{9BF83936-D88D-0349-8DFE-D8A5A83D61B8}" srcOrd="0" destOrd="0" parTransId="{885DD72B-01A7-9E42-8B30-BCA43890EA44}" sibTransId="{2FB7A3A9-053B-CA43-B219-BF89BF501002}"/>
    <dgm:cxn modelId="{2ECBC003-BE7C-4447-B2AB-34744E341DEE}" type="presOf" srcId="{88CCDA80-548D-FB44-9700-D948C24A4C6F}" destId="{DE4C7F36-DE76-EE43-83B2-C4222E74F8D6}" srcOrd="0" destOrd="0" presId="urn:microsoft.com/office/officeart/2005/8/layout/chevron2"/>
    <dgm:cxn modelId="{53680EBA-06EB-514A-B8B3-408F8ABD51EC}" type="presParOf" srcId="{DE4C7F36-DE76-EE43-83B2-C4222E74F8D6}" destId="{E8E275C5-6CDD-5B44-8A9D-729C5D29E2E6}" srcOrd="0" destOrd="0" presId="urn:microsoft.com/office/officeart/2005/8/layout/chevron2"/>
    <dgm:cxn modelId="{8B609379-6634-FC4B-9706-5315F6A07BD3}" type="presParOf" srcId="{E8E275C5-6CDD-5B44-8A9D-729C5D29E2E6}" destId="{C09A53C2-10DA-CB4C-BC13-F6932604C0B6}" srcOrd="0" destOrd="0" presId="urn:microsoft.com/office/officeart/2005/8/layout/chevron2"/>
    <dgm:cxn modelId="{7EA46912-EB8B-E344-B654-0A1B218D1DE5}" type="presParOf" srcId="{E8E275C5-6CDD-5B44-8A9D-729C5D29E2E6}" destId="{00D1ECBE-E543-EB4C-9126-4CB031931E67}" srcOrd="1" destOrd="0" presId="urn:microsoft.com/office/officeart/2005/8/layout/chevron2"/>
    <dgm:cxn modelId="{C2B1AE9A-9050-2F48-B748-74BE71D1BB5D}" type="presParOf" srcId="{DE4C7F36-DE76-EE43-83B2-C4222E74F8D6}" destId="{DCE56C3D-4970-F245-A4BF-DBE8A51D3DCF}" srcOrd="1" destOrd="0" presId="urn:microsoft.com/office/officeart/2005/8/layout/chevron2"/>
    <dgm:cxn modelId="{C04D376C-F504-924E-8112-72E826B008AB}" type="presParOf" srcId="{DE4C7F36-DE76-EE43-83B2-C4222E74F8D6}" destId="{C5B06A7C-C0F8-4949-930A-A7B7AAC0F932}" srcOrd="2" destOrd="0" presId="urn:microsoft.com/office/officeart/2005/8/layout/chevron2"/>
    <dgm:cxn modelId="{B700D6E8-D490-3A48-8BF0-726BB874CF93}" type="presParOf" srcId="{C5B06A7C-C0F8-4949-930A-A7B7AAC0F932}" destId="{40C7297E-DF7C-E643-9F5E-7D25DA8B63C6}" srcOrd="0" destOrd="0" presId="urn:microsoft.com/office/officeart/2005/8/layout/chevron2"/>
    <dgm:cxn modelId="{87D79D9F-85B1-C845-A65D-249FA21439BF}" type="presParOf" srcId="{C5B06A7C-C0F8-4949-930A-A7B7AAC0F932}" destId="{8909E613-5A14-DF41-B2B7-14B431A71BA5}" srcOrd="1" destOrd="0" presId="urn:microsoft.com/office/officeart/2005/8/layout/chevron2"/>
    <dgm:cxn modelId="{0869AF88-490D-6945-A7DD-C3A900FE6292}" type="presParOf" srcId="{DE4C7F36-DE76-EE43-83B2-C4222E74F8D6}" destId="{B989C0A5-45E0-9248-AD6D-6892D383AAFA}" srcOrd="3" destOrd="0" presId="urn:microsoft.com/office/officeart/2005/8/layout/chevron2"/>
    <dgm:cxn modelId="{A47E489B-ABBD-3947-910A-564BAC6A275F}" type="presParOf" srcId="{DE4C7F36-DE76-EE43-83B2-C4222E74F8D6}" destId="{635DA204-FCBA-B44C-AC45-24344683A98C}" srcOrd="4" destOrd="0" presId="urn:microsoft.com/office/officeart/2005/8/layout/chevron2"/>
    <dgm:cxn modelId="{A886B65C-5259-294A-8211-EF8622919490}" type="presParOf" srcId="{635DA204-FCBA-B44C-AC45-24344683A98C}" destId="{17E9C436-809C-4745-9C59-1243DF7A59DE}" srcOrd="0" destOrd="0" presId="urn:microsoft.com/office/officeart/2005/8/layout/chevron2"/>
    <dgm:cxn modelId="{EC9995B9-FFED-1B40-938C-D779D4D0B255}" type="presParOf" srcId="{635DA204-FCBA-B44C-AC45-24344683A98C}" destId="{BB8260C8-0910-A047-A767-F9B0EB42A784}" srcOrd="1" destOrd="0" presId="urn:microsoft.com/office/officeart/2005/8/layout/chevron2"/>
    <dgm:cxn modelId="{12C7ED23-090A-404D-BD3A-AF13C0F094DA}" type="presParOf" srcId="{DE4C7F36-DE76-EE43-83B2-C4222E74F8D6}" destId="{3D7CB716-0A95-4C4E-9D57-B3DB325F763F}" srcOrd="5" destOrd="0" presId="urn:microsoft.com/office/officeart/2005/8/layout/chevron2"/>
    <dgm:cxn modelId="{93E25293-989A-4B41-A3A3-7CE8BD1E0555}" type="presParOf" srcId="{DE4C7F36-DE76-EE43-83B2-C4222E74F8D6}" destId="{AC477677-6FAA-154B-B003-FB94726A4BE3}" srcOrd="6" destOrd="0" presId="urn:microsoft.com/office/officeart/2005/8/layout/chevron2"/>
    <dgm:cxn modelId="{C72F74D7-C536-8E4A-98E5-7B289283CC66}" type="presParOf" srcId="{AC477677-6FAA-154B-B003-FB94726A4BE3}" destId="{CDF413DC-F4DE-7346-89A6-58EBE187F58E}" srcOrd="0" destOrd="0" presId="urn:microsoft.com/office/officeart/2005/8/layout/chevron2"/>
    <dgm:cxn modelId="{4B3D8376-2E2E-4145-BD60-03084E1721ED}" type="presParOf" srcId="{AC477677-6FAA-154B-B003-FB94726A4BE3}" destId="{560C60A6-4ED7-244B-96F7-8C20C3647C18}"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7A916F-918E-F546-A9A9-D65E8E711988}" type="doc">
      <dgm:prSet loTypeId="urn:microsoft.com/office/officeart/2005/8/layout/hProcess9" loCatId="" qsTypeId="urn:microsoft.com/office/officeart/2005/8/quickstyle/simple4" qsCatId="simple" csTypeId="urn:microsoft.com/office/officeart/2005/8/colors/colorful4" csCatId="colorful" phldr="1"/>
      <dgm:spPr/>
    </dgm:pt>
    <dgm:pt modelId="{34F6946C-92DB-8941-B471-7C58AA37493E}">
      <dgm:prSet phldrT="[Text]"/>
      <dgm:spPr/>
      <dgm:t>
        <a:bodyPr/>
        <a:lstStyle/>
        <a:p>
          <a:r>
            <a:rPr lang="en-US" dirty="0" smtClean="0">
              <a:solidFill>
                <a:srgbClr val="282828"/>
              </a:solidFill>
            </a:rPr>
            <a:t>Initial training of </a:t>
          </a:r>
          <a:r>
            <a:rPr lang="en-US" b="1" i="1" dirty="0" smtClean="0">
              <a:solidFill>
                <a:srgbClr val="282828"/>
              </a:solidFill>
            </a:rPr>
            <a:t>A Story of Units</a:t>
          </a:r>
          <a:r>
            <a:rPr lang="en-US" dirty="0" smtClean="0">
              <a:solidFill>
                <a:srgbClr val="282828"/>
              </a:solidFill>
            </a:rPr>
            <a:t> &amp; Module 1</a:t>
          </a:r>
          <a:endParaRPr lang="en-US" dirty="0">
            <a:solidFill>
              <a:srgbClr val="282828"/>
            </a:solidFill>
          </a:endParaRPr>
        </a:p>
      </dgm:t>
    </dgm:pt>
    <dgm:pt modelId="{6B04A240-6B00-DB42-94CF-FDA39C2EE262}" type="parTrans" cxnId="{F0B9E8EF-1E6B-AC49-850D-A4AD16EC75C7}">
      <dgm:prSet/>
      <dgm:spPr/>
      <dgm:t>
        <a:bodyPr/>
        <a:lstStyle/>
        <a:p>
          <a:endParaRPr lang="en-US"/>
        </a:p>
      </dgm:t>
    </dgm:pt>
    <dgm:pt modelId="{AC2394ED-A15F-0548-B579-184CEA0ACF34}" type="sibTrans" cxnId="{F0B9E8EF-1E6B-AC49-850D-A4AD16EC75C7}">
      <dgm:prSet/>
      <dgm:spPr/>
      <dgm:t>
        <a:bodyPr/>
        <a:lstStyle/>
        <a:p>
          <a:endParaRPr lang="en-US"/>
        </a:p>
      </dgm:t>
    </dgm:pt>
    <dgm:pt modelId="{F98CA0D2-8595-C945-9A5B-838093A04F5D}">
      <dgm:prSet phldrT="[Text]"/>
      <dgm:spPr/>
      <dgm:t>
        <a:bodyPr/>
        <a:lstStyle/>
        <a:p>
          <a:r>
            <a:rPr lang="en-US" dirty="0" smtClean="0">
              <a:solidFill>
                <a:srgbClr val="282828"/>
              </a:solidFill>
            </a:rPr>
            <a:t>Ongoing support</a:t>
          </a:r>
          <a:endParaRPr lang="en-US" dirty="0">
            <a:solidFill>
              <a:srgbClr val="282828"/>
            </a:solidFill>
          </a:endParaRPr>
        </a:p>
      </dgm:t>
    </dgm:pt>
    <dgm:pt modelId="{B036367F-EA92-3241-978D-83F1104B2664}" type="parTrans" cxnId="{DC4B3F12-C945-D147-ABD5-A793A361620A}">
      <dgm:prSet/>
      <dgm:spPr/>
      <dgm:t>
        <a:bodyPr/>
        <a:lstStyle/>
        <a:p>
          <a:endParaRPr lang="en-US"/>
        </a:p>
      </dgm:t>
    </dgm:pt>
    <dgm:pt modelId="{C95CECE8-50C1-054E-854B-D3371DB44E15}" type="sibTrans" cxnId="{DC4B3F12-C945-D147-ABD5-A793A361620A}">
      <dgm:prSet/>
      <dgm:spPr/>
      <dgm:t>
        <a:bodyPr/>
        <a:lstStyle/>
        <a:p>
          <a:endParaRPr lang="en-US"/>
        </a:p>
      </dgm:t>
    </dgm:pt>
    <dgm:pt modelId="{90E68E2C-9AEE-E24A-8B30-36F012A06DCC}" type="pres">
      <dgm:prSet presAssocID="{517A916F-918E-F546-A9A9-D65E8E711988}" presName="CompostProcess" presStyleCnt="0">
        <dgm:presLayoutVars>
          <dgm:dir/>
          <dgm:resizeHandles val="exact"/>
        </dgm:presLayoutVars>
      </dgm:prSet>
      <dgm:spPr/>
    </dgm:pt>
    <dgm:pt modelId="{89255FE9-4CD1-C844-9A61-B6B670E83DB9}" type="pres">
      <dgm:prSet presAssocID="{517A916F-918E-F546-A9A9-D65E8E711988}" presName="arrow" presStyleLbl="bgShp" presStyleIdx="0" presStyleCnt="1" custScaleX="117647"/>
      <dgm:spPr/>
    </dgm:pt>
    <dgm:pt modelId="{B6D5D9F1-937F-FD4A-9BEB-A0F510F4F865}" type="pres">
      <dgm:prSet presAssocID="{517A916F-918E-F546-A9A9-D65E8E711988}" presName="linearProcess" presStyleCnt="0"/>
      <dgm:spPr/>
    </dgm:pt>
    <dgm:pt modelId="{150A1915-7EEB-2141-8160-D7F5720D97AD}" type="pres">
      <dgm:prSet presAssocID="{34F6946C-92DB-8941-B471-7C58AA37493E}" presName="textNode" presStyleLbl="node1" presStyleIdx="0" presStyleCnt="2" custScaleX="91784" custScaleY="98720" custLinFactX="-10900" custLinFactNeighborX="-100000">
        <dgm:presLayoutVars>
          <dgm:bulletEnabled val="1"/>
        </dgm:presLayoutVars>
      </dgm:prSet>
      <dgm:spPr/>
      <dgm:t>
        <a:bodyPr/>
        <a:lstStyle/>
        <a:p>
          <a:endParaRPr lang="en-US"/>
        </a:p>
      </dgm:t>
    </dgm:pt>
    <dgm:pt modelId="{A19CB1A0-67ED-E647-9F8A-CCD084EA4C70}" type="pres">
      <dgm:prSet presAssocID="{AC2394ED-A15F-0548-B579-184CEA0ACF34}" presName="sibTrans" presStyleCnt="0"/>
      <dgm:spPr/>
    </dgm:pt>
    <dgm:pt modelId="{D40725A2-3F13-9C49-854A-672BCDC46040}" type="pres">
      <dgm:prSet presAssocID="{F98CA0D2-8595-C945-9A5B-838093A04F5D}" presName="textNode" presStyleLbl="node1" presStyleIdx="1" presStyleCnt="2" custScaleX="74271" custScaleY="105347" custLinFactX="-3585" custLinFactNeighborX="-100000">
        <dgm:presLayoutVars>
          <dgm:bulletEnabled val="1"/>
        </dgm:presLayoutVars>
      </dgm:prSet>
      <dgm:spPr/>
      <dgm:t>
        <a:bodyPr/>
        <a:lstStyle/>
        <a:p>
          <a:endParaRPr lang="en-US"/>
        </a:p>
      </dgm:t>
    </dgm:pt>
  </dgm:ptLst>
  <dgm:cxnLst>
    <dgm:cxn modelId="{2C10A6A3-C0EF-5D4F-BA8A-FA6925CDD73C}" type="presOf" srcId="{517A916F-918E-F546-A9A9-D65E8E711988}" destId="{90E68E2C-9AEE-E24A-8B30-36F012A06DCC}" srcOrd="0" destOrd="0" presId="urn:microsoft.com/office/officeart/2005/8/layout/hProcess9"/>
    <dgm:cxn modelId="{FEBDB7F7-BA12-5C47-A68D-93F1BFF62A03}" type="presOf" srcId="{34F6946C-92DB-8941-B471-7C58AA37493E}" destId="{150A1915-7EEB-2141-8160-D7F5720D97AD}" srcOrd="0" destOrd="0" presId="urn:microsoft.com/office/officeart/2005/8/layout/hProcess9"/>
    <dgm:cxn modelId="{00ED0F7D-3219-A54B-B929-38CC770CC73E}" type="presOf" srcId="{F98CA0D2-8595-C945-9A5B-838093A04F5D}" destId="{D40725A2-3F13-9C49-854A-672BCDC46040}" srcOrd="0" destOrd="0" presId="urn:microsoft.com/office/officeart/2005/8/layout/hProcess9"/>
    <dgm:cxn modelId="{DC4B3F12-C945-D147-ABD5-A793A361620A}" srcId="{517A916F-918E-F546-A9A9-D65E8E711988}" destId="{F98CA0D2-8595-C945-9A5B-838093A04F5D}" srcOrd="1" destOrd="0" parTransId="{B036367F-EA92-3241-978D-83F1104B2664}" sibTransId="{C95CECE8-50C1-054E-854B-D3371DB44E15}"/>
    <dgm:cxn modelId="{F0B9E8EF-1E6B-AC49-850D-A4AD16EC75C7}" srcId="{517A916F-918E-F546-A9A9-D65E8E711988}" destId="{34F6946C-92DB-8941-B471-7C58AA37493E}" srcOrd="0" destOrd="0" parTransId="{6B04A240-6B00-DB42-94CF-FDA39C2EE262}" sibTransId="{AC2394ED-A15F-0548-B579-184CEA0ACF34}"/>
    <dgm:cxn modelId="{49562F0F-70BB-BE4F-BB16-7B6D2D626846}" type="presParOf" srcId="{90E68E2C-9AEE-E24A-8B30-36F012A06DCC}" destId="{89255FE9-4CD1-C844-9A61-B6B670E83DB9}" srcOrd="0" destOrd="0" presId="urn:microsoft.com/office/officeart/2005/8/layout/hProcess9"/>
    <dgm:cxn modelId="{3807912D-51A7-2647-ACCE-1132C92511F7}" type="presParOf" srcId="{90E68E2C-9AEE-E24A-8B30-36F012A06DCC}" destId="{B6D5D9F1-937F-FD4A-9BEB-A0F510F4F865}" srcOrd="1" destOrd="0" presId="urn:microsoft.com/office/officeart/2005/8/layout/hProcess9"/>
    <dgm:cxn modelId="{BDBCE5E9-3527-DA4B-9539-7EEF142C8F1B}" type="presParOf" srcId="{B6D5D9F1-937F-FD4A-9BEB-A0F510F4F865}" destId="{150A1915-7EEB-2141-8160-D7F5720D97AD}" srcOrd="0" destOrd="0" presId="urn:microsoft.com/office/officeart/2005/8/layout/hProcess9"/>
    <dgm:cxn modelId="{A68F6E88-9C04-A241-BBE3-B257DB064E6A}" type="presParOf" srcId="{B6D5D9F1-937F-FD4A-9BEB-A0F510F4F865}" destId="{A19CB1A0-67ED-E647-9F8A-CCD084EA4C70}" srcOrd="1" destOrd="0" presId="urn:microsoft.com/office/officeart/2005/8/layout/hProcess9"/>
    <dgm:cxn modelId="{7098773B-9A89-2E48-8623-9AD25F9127C2}" type="presParOf" srcId="{B6D5D9F1-937F-FD4A-9BEB-A0F510F4F865}" destId="{D40725A2-3F13-9C49-854A-672BCDC46040}" srcOrd="2"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9A53C2-10DA-CB4C-BC13-F6932604C0B6}">
      <dsp:nvSpPr>
        <dsp:cNvPr id="0" name=""/>
        <dsp:cNvSpPr/>
      </dsp:nvSpPr>
      <dsp:spPr>
        <a:xfrm rot="5400000">
          <a:off x="-264979" y="273629"/>
          <a:ext cx="1766532" cy="1236572"/>
        </a:xfrm>
        <a:prstGeom prst="chevron">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w="9525" cap="flat" cmpd="sng" algn="ctr">
          <a:solidFill>
            <a:schemeClr val="accent4">
              <a:hueOff val="0"/>
              <a:satOff val="0"/>
              <a:lumOff val="0"/>
              <a:alphaOff val="0"/>
            </a:schemeClr>
          </a:solidFill>
          <a:prstDash val="solid"/>
        </a:ln>
        <a:effectLst>
          <a:outerShdw blurRad="50800" dist="41909"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solidFill>
            </a:rPr>
            <a:t>Fluency Practice</a:t>
          </a:r>
          <a:endParaRPr lang="en-US" sz="2000" kern="1200" dirty="0">
            <a:solidFill>
              <a:srgbClr val="000000"/>
            </a:solidFill>
          </a:endParaRPr>
        </a:p>
      </dsp:txBody>
      <dsp:txXfrm rot="-5400000">
        <a:off x="1" y="626935"/>
        <a:ext cx="1236572" cy="529960"/>
      </dsp:txXfrm>
    </dsp:sp>
    <dsp:sp modelId="{00D1ECBE-E543-EB4C-9126-4CB031931E67}">
      <dsp:nvSpPr>
        <dsp:cNvPr id="0" name=""/>
        <dsp:cNvSpPr/>
      </dsp:nvSpPr>
      <dsp:spPr>
        <a:xfrm rot="5400000">
          <a:off x="3865407" y="-2620185"/>
          <a:ext cx="1148850" cy="6406520"/>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smtClean="0"/>
            <a:t>Promote Automaticity</a:t>
          </a:r>
          <a:endParaRPr lang="en-US" sz="3000" kern="1200" dirty="0"/>
        </a:p>
        <a:p>
          <a:pPr marL="228600" lvl="1" indent="-228600" algn="l" defTabSz="1111250">
            <a:lnSpc>
              <a:spcPct val="90000"/>
            </a:lnSpc>
            <a:spcBef>
              <a:spcPct val="0"/>
            </a:spcBef>
            <a:spcAft>
              <a:spcPct val="15000"/>
            </a:spcAft>
            <a:buChar char="••"/>
          </a:pPr>
          <a:r>
            <a:rPr lang="en-US" sz="2500" kern="1200" dirty="0" smtClean="0"/>
            <a:t>7-20 minutes</a:t>
          </a:r>
          <a:endParaRPr lang="en-US" sz="2500" kern="1200" dirty="0"/>
        </a:p>
      </dsp:txBody>
      <dsp:txXfrm rot="-5400000">
        <a:off x="1236572" y="64732"/>
        <a:ext cx="6350438" cy="1036686"/>
      </dsp:txXfrm>
    </dsp:sp>
    <dsp:sp modelId="{40C7297E-DF7C-E643-9F5E-7D25DA8B63C6}">
      <dsp:nvSpPr>
        <dsp:cNvPr id="0" name=""/>
        <dsp:cNvSpPr/>
      </dsp:nvSpPr>
      <dsp:spPr>
        <a:xfrm rot="5400000">
          <a:off x="-264979" y="1898011"/>
          <a:ext cx="1766532" cy="1236572"/>
        </a:xfrm>
        <a:prstGeom prst="chevron">
          <a:avLst/>
        </a:prstGeom>
        <a:gradFill rotWithShape="0">
          <a:gsLst>
            <a:gs pos="0">
              <a:schemeClr val="accent4">
                <a:hueOff val="-2888562"/>
                <a:satOff val="21966"/>
                <a:lumOff val="-1830"/>
                <a:alphaOff val="0"/>
                <a:shade val="63000"/>
              </a:schemeClr>
            </a:gs>
            <a:gs pos="30000">
              <a:schemeClr val="accent4">
                <a:hueOff val="-2888562"/>
                <a:satOff val="21966"/>
                <a:lumOff val="-1830"/>
                <a:alphaOff val="0"/>
                <a:shade val="90000"/>
                <a:satMod val="110000"/>
              </a:schemeClr>
            </a:gs>
            <a:gs pos="45000">
              <a:schemeClr val="accent4">
                <a:hueOff val="-2888562"/>
                <a:satOff val="21966"/>
                <a:lumOff val="-1830"/>
                <a:alphaOff val="0"/>
                <a:shade val="100000"/>
                <a:satMod val="118000"/>
              </a:schemeClr>
            </a:gs>
            <a:gs pos="55000">
              <a:schemeClr val="accent4">
                <a:hueOff val="-2888562"/>
                <a:satOff val="21966"/>
                <a:lumOff val="-1830"/>
                <a:alphaOff val="0"/>
                <a:shade val="100000"/>
                <a:satMod val="118000"/>
              </a:schemeClr>
            </a:gs>
            <a:gs pos="73000">
              <a:schemeClr val="accent4">
                <a:hueOff val="-2888562"/>
                <a:satOff val="21966"/>
                <a:lumOff val="-1830"/>
                <a:alphaOff val="0"/>
                <a:shade val="90000"/>
                <a:satMod val="110000"/>
              </a:schemeClr>
            </a:gs>
            <a:gs pos="100000">
              <a:schemeClr val="accent4">
                <a:hueOff val="-2888562"/>
                <a:satOff val="21966"/>
                <a:lumOff val="-1830"/>
                <a:alphaOff val="0"/>
                <a:shade val="63000"/>
              </a:schemeClr>
            </a:gs>
          </a:gsLst>
          <a:lin ang="950000" scaled="1"/>
        </a:gradFill>
        <a:ln w="9525" cap="flat" cmpd="sng" algn="ctr">
          <a:solidFill>
            <a:schemeClr val="accent4">
              <a:hueOff val="-2888562"/>
              <a:satOff val="21966"/>
              <a:lumOff val="-1830"/>
              <a:alphaOff val="0"/>
            </a:schemeClr>
          </a:solidFill>
          <a:prstDash val="solid"/>
        </a:ln>
        <a:effectLst>
          <a:outerShdw blurRad="50800" dist="41909"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solidFill>
            </a:rPr>
            <a:t>Application Problems</a:t>
          </a:r>
          <a:endParaRPr lang="en-US" sz="1700" kern="1200" dirty="0">
            <a:solidFill>
              <a:srgbClr val="000000"/>
            </a:solidFill>
          </a:endParaRPr>
        </a:p>
      </dsp:txBody>
      <dsp:txXfrm rot="-5400000">
        <a:off x="1" y="2251317"/>
        <a:ext cx="1236572" cy="529960"/>
      </dsp:txXfrm>
    </dsp:sp>
    <dsp:sp modelId="{8909E613-5A14-DF41-B2B7-14B431A71BA5}">
      <dsp:nvSpPr>
        <dsp:cNvPr id="0" name=""/>
        <dsp:cNvSpPr/>
      </dsp:nvSpPr>
      <dsp:spPr>
        <a:xfrm rot="5400000">
          <a:off x="3865709" y="-996105"/>
          <a:ext cx="1148246" cy="6406520"/>
        </a:xfrm>
        <a:prstGeom prst="round2SameRect">
          <a:avLst/>
        </a:prstGeom>
        <a:solidFill>
          <a:schemeClr val="lt1">
            <a:alpha val="90000"/>
            <a:hueOff val="0"/>
            <a:satOff val="0"/>
            <a:lumOff val="0"/>
            <a:alphaOff val="0"/>
          </a:schemeClr>
        </a:solidFill>
        <a:ln w="9525" cap="flat" cmpd="sng" algn="ctr">
          <a:solidFill>
            <a:schemeClr val="accent4">
              <a:hueOff val="-2888562"/>
              <a:satOff val="21966"/>
              <a:lumOff val="-183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smtClean="0"/>
            <a:t>Relate to New Learning</a:t>
          </a:r>
          <a:endParaRPr lang="en-US" sz="3000" kern="1200" dirty="0"/>
        </a:p>
        <a:p>
          <a:pPr marL="228600" lvl="1" indent="-228600" algn="l" defTabSz="1111250">
            <a:lnSpc>
              <a:spcPct val="90000"/>
            </a:lnSpc>
            <a:spcBef>
              <a:spcPct val="0"/>
            </a:spcBef>
            <a:spcAft>
              <a:spcPct val="15000"/>
            </a:spcAft>
            <a:buChar char="••"/>
          </a:pPr>
          <a:r>
            <a:rPr lang="en-US" sz="2500" kern="1200" dirty="0" smtClean="0"/>
            <a:t>0-20 minutes</a:t>
          </a:r>
          <a:endParaRPr lang="en-US" sz="2500" kern="1200" dirty="0"/>
        </a:p>
      </dsp:txBody>
      <dsp:txXfrm rot="-5400000">
        <a:off x="1236573" y="1689084"/>
        <a:ext cx="6350467" cy="1036140"/>
      </dsp:txXfrm>
    </dsp:sp>
    <dsp:sp modelId="{17E9C436-809C-4745-9C59-1243DF7A59DE}">
      <dsp:nvSpPr>
        <dsp:cNvPr id="0" name=""/>
        <dsp:cNvSpPr/>
      </dsp:nvSpPr>
      <dsp:spPr>
        <a:xfrm rot="5400000">
          <a:off x="-264979" y="3522392"/>
          <a:ext cx="1766532" cy="1236572"/>
        </a:xfrm>
        <a:prstGeom prst="chevron">
          <a:avLst/>
        </a:prstGeom>
        <a:gradFill rotWithShape="0">
          <a:gsLst>
            <a:gs pos="0">
              <a:schemeClr val="accent4">
                <a:hueOff val="-5777124"/>
                <a:satOff val="43933"/>
                <a:lumOff val="-3661"/>
                <a:alphaOff val="0"/>
                <a:shade val="63000"/>
              </a:schemeClr>
            </a:gs>
            <a:gs pos="30000">
              <a:schemeClr val="accent4">
                <a:hueOff val="-5777124"/>
                <a:satOff val="43933"/>
                <a:lumOff val="-3661"/>
                <a:alphaOff val="0"/>
                <a:shade val="90000"/>
                <a:satMod val="110000"/>
              </a:schemeClr>
            </a:gs>
            <a:gs pos="45000">
              <a:schemeClr val="accent4">
                <a:hueOff val="-5777124"/>
                <a:satOff val="43933"/>
                <a:lumOff val="-3661"/>
                <a:alphaOff val="0"/>
                <a:shade val="100000"/>
                <a:satMod val="118000"/>
              </a:schemeClr>
            </a:gs>
            <a:gs pos="55000">
              <a:schemeClr val="accent4">
                <a:hueOff val="-5777124"/>
                <a:satOff val="43933"/>
                <a:lumOff val="-3661"/>
                <a:alphaOff val="0"/>
                <a:shade val="100000"/>
                <a:satMod val="118000"/>
              </a:schemeClr>
            </a:gs>
            <a:gs pos="73000">
              <a:schemeClr val="accent4">
                <a:hueOff val="-5777124"/>
                <a:satOff val="43933"/>
                <a:lumOff val="-3661"/>
                <a:alphaOff val="0"/>
                <a:shade val="90000"/>
                <a:satMod val="110000"/>
              </a:schemeClr>
            </a:gs>
            <a:gs pos="100000">
              <a:schemeClr val="accent4">
                <a:hueOff val="-5777124"/>
                <a:satOff val="43933"/>
                <a:lumOff val="-3661"/>
                <a:alphaOff val="0"/>
                <a:shade val="63000"/>
              </a:schemeClr>
            </a:gs>
          </a:gsLst>
          <a:lin ang="950000" scaled="1"/>
        </a:gradFill>
        <a:ln w="9525" cap="flat" cmpd="sng" algn="ctr">
          <a:solidFill>
            <a:schemeClr val="accent4">
              <a:hueOff val="-5777124"/>
              <a:satOff val="43933"/>
              <a:lumOff val="-3661"/>
              <a:alphaOff val="0"/>
            </a:schemeClr>
          </a:solidFill>
          <a:prstDash val="solid"/>
        </a:ln>
        <a:effectLst>
          <a:outerShdw blurRad="50800" dist="41909"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solidFill>
            </a:rPr>
            <a:t>Concept </a:t>
          </a:r>
          <a:r>
            <a:rPr lang="en-US" sz="1700" kern="1200" dirty="0" smtClean="0">
              <a:solidFill>
                <a:srgbClr val="000000"/>
              </a:solidFill>
            </a:rPr>
            <a:t>Development</a:t>
          </a:r>
          <a:endParaRPr lang="en-US" sz="1700" kern="1200" dirty="0">
            <a:solidFill>
              <a:srgbClr val="000000"/>
            </a:solidFill>
          </a:endParaRPr>
        </a:p>
      </dsp:txBody>
      <dsp:txXfrm rot="-5400000">
        <a:off x="1" y="3875698"/>
        <a:ext cx="1236572" cy="529960"/>
      </dsp:txXfrm>
    </dsp:sp>
    <dsp:sp modelId="{BB8260C8-0910-A047-A767-F9B0EB42A784}">
      <dsp:nvSpPr>
        <dsp:cNvPr id="0" name=""/>
        <dsp:cNvSpPr/>
      </dsp:nvSpPr>
      <dsp:spPr>
        <a:xfrm rot="5400000">
          <a:off x="3865709" y="628276"/>
          <a:ext cx="1148246" cy="6406520"/>
        </a:xfrm>
        <a:prstGeom prst="round2SameRect">
          <a:avLst/>
        </a:prstGeom>
        <a:solidFill>
          <a:schemeClr val="lt1">
            <a:alpha val="90000"/>
            <a:hueOff val="0"/>
            <a:satOff val="0"/>
            <a:lumOff val="0"/>
            <a:alphaOff val="0"/>
          </a:schemeClr>
        </a:solidFill>
        <a:ln w="9525" cap="flat" cmpd="sng" algn="ctr">
          <a:solidFill>
            <a:schemeClr val="accent4">
              <a:hueOff val="-5777124"/>
              <a:satOff val="43933"/>
              <a:lumOff val="-366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smtClean="0"/>
            <a:t>Introduces New Learning</a:t>
          </a:r>
          <a:endParaRPr lang="en-US" sz="3000" kern="1200" dirty="0"/>
        </a:p>
        <a:p>
          <a:pPr marL="228600" lvl="1" indent="-228600" algn="l" defTabSz="1111250">
            <a:lnSpc>
              <a:spcPct val="90000"/>
            </a:lnSpc>
            <a:spcBef>
              <a:spcPct val="0"/>
            </a:spcBef>
            <a:spcAft>
              <a:spcPct val="15000"/>
            </a:spcAft>
            <a:buChar char="••"/>
          </a:pPr>
          <a:r>
            <a:rPr lang="en-US" sz="2500" kern="1200" dirty="0" smtClean="0"/>
            <a:t>15-30 minutes</a:t>
          </a:r>
          <a:endParaRPr lang="en-US" sz="2500" kern="1200" dirty="0"/>
        </a:p>
      </dsp:txBody>
      <dsp:txXfrm rot="-5400000">
        <a:off x="1236573" y="3313466"/>
        <a:ext cx="6350467" cy="1036140"/>
      </dsp:txXfrm>
    </dsp:sp>
    <dsp:sp modelId="{CDF413DC-F4DE-7346-89A6-58EBE187F58E}">
      <dsp:nvSpPr>
        <dsp:cNvPr id="0" name=""/>
        <dsp:cNvSpPr/>
      </dsp:nvSpPr>
      <dsp:spPr>
        <a:xfrm rot="5400000">
          <a:off x="-264979" y="5146774"/>
          <a:ext cx="1766532" cy="1236572"/>
        </a:xfrm>
        <a:prstGeom prst="chevron">
          <a:avLst/>
        </a:prstGeom>
        <a:gradFill rotWithShape="0">
          <a:gsLst>
            <a:gs pos="0">
              <a:schemeClr val="accent4">
                <a:hueOff val="-8665685"/>
                <a:satOff val="65899"/>
                <a:lumOff val="-5491"/>
                <a:alphaOff val="0"/>
                <a:shade val="63000"/>
              </a:schemeClr>
            </a:gs>
            <a:gs pos="30000">
              <a:schemeClr val="accent4">
                <a:hueOff val="-8665685"/>
                <a:satOff val="65899"/>
                <a:lumOff val="-5491"/>
                <a:alphaOff val="0"/>
                <a:shade val="90000"/>
                <a:satMod val="110000"/>
              </a:schemeClr>
            </a:gs>
            <a:gs pos="45000">
              <a:schemeClr val="accent4">
                <a:hueOff val="-8665685"/>
                <a:satOff val="65899"/>
                <a:lumOff val="-5491"/>
                <a:alphaOff val="0"/>
                <a:shade val="100000"/>
                <a:satMod val="118000"/>
              </a:schemeClr>
            </a:gs>
            <a:gs pos="55000">
              <a:schemeClr val="accent4">
                <a:hueOff val="-8665685"/>
                <a:satOff val="65899"/>
                <a:lumOff val="-5491"/>
                <a:alphaOff val="0"/>
                <a:shade val="100000"/>
                <a:satMod val="118000"/>
              </a:schemeClr>
            </a:gs>
            <a:gs pos="73000">
              <a:schemeClr val="accent4">
                <a:hueOff val="-8665685"/>
                <a:satOff val="65899"/>
                <a:lumOff val="-5491"/>
                <a:alphaOff val="0"/>
                <a:shade val="90000"/>
                <a:satMod val="110000"/>
              </a:schemeClr>
            </a:gs>
            <a:gs pos="100000">
              <a:schemeClr val="accent4">
                <a:hueOff val="-8665685"/>
                <a:satOff val="65899"/>
                <a:lumOff val="-5491"/>
                <a:alphaOff val="0"/>
                <a:shade val="63000"/>
              </a:schemeClr>
            </a:gs>
          </a:gsLst>
          <a:lin ang="950000" scaled="1"/>
        </a:gradFill>
        <a:ln w="9525" cap="flat" cmpd="sng" algn="ctr">
          <a:solidFill>
            <a:schemeClr val="accent4">
              <a:hueOff val="-8665685"/>
              <a:satOff val="65899"/>
              <a:lumOff val="-5491"/>
              <a:alphaOff val="0"/>
            </a:schemeClr>
          </a:solidFill>
          <a:prstDash val="solid"/>
        </a:ln>
        <a:effectLst>
          <a:outerShdw blurRad="50800" dist="41909"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Student Debrief</a:t>
          </a:r>
          <a:endParaRPr lang="en-US" sz="1800" kern="1200" dirty="0">
            <a:solidFill>
              <a:srgbClr val="000000"/>
            </a:solidFill>
          </a:endParaRPr>
        </a:p>
      </dsp:txBody>
      <dsp:txXfrm rot="-5400000">
        <a:off x="1" y="5500080"/>
        <a:ext cx="1236572" cy="529960"/>
      </dsp:txXfrm>
    </dsp:sp>
    <dsp:sp modelId="{560C60A6-4ED7-244B-96F7-8C20C3647C18}">
      <dsp:nvSpPr>
        <dsp:cNvPr id="0" name=""/>
        <dsp:cNvSpPr/>
      </dsp:nvSpPr>
      <dsp:spPr>
        <a:xfrm rot="5400000">
          <a:off x="3865709" y="2252657"/>
          <a:ext cx="1148246" cy="6406520"/>
        </a:xfrm>
        <a:prstGeom prst="round2SameRect">
          <a:avLst/>
        </a:prstGeom>
        <a:solidFill>
          <a:schemeClr val="lt1">
            <a:alpha val="90000"/>
            <a:hueOff val="0"/>
            <a:satOff val="0"/>
            <a:lumOff val="0"/>
            <a:alphaOff val="0"/>
          </a:schemeClr>
        </a:solidFill>
        <a:ln w="9525" cap="flat" cmpd="sng" algn="ctr">
          <a:solidFill>
            <a:schemeClr val="accent4">
              <a:hueOff val="-8665685"/>
              <a:satOff val="65899"/>
              <a:lumOff val="-549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smtClean="0"/>
            <a:t>Reflection &amp; Processing</a:t>
          </a:r>
          <a:endParaRPr lang="en-US" sz="3000" kern="1200" dirty="0"/>
        </a:p>
        <a:p>
          <a:pPr marL="228600" lvl="1" indent="-228600" algn="l" defTabSz="1111250">
            <a:lnSpc>
              <a:spcPct val="90000"/>
            </a:lnSpc>
            <a:spcBef>
              <a:spcPct val="0"/>
            </a:spcBef>
            <a:spcAft>
              <a:spcPct val="15000"/>
            </a:spcAft>
            <a:buChar char="••"/>
          </a:pPr>
          <a:r>
            <a:rPr lang="en-US" sz="2500" kern="1200" dirty="0" smtClean="0"/>
            <a:t>10 minutes</a:t>
          </a:r>
          <a:endParaRPr lang="en-US" sz="2500" kern="1200" dirty="0"/>
        </a:p>
      </dsp:txBody>
      <dsp:txXfrm rot="-5400000">
        <a:off x="1236573" y="4937847"/>
        <a:ext cx="6350467" cy="10361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255FE9-4CD1-C844-9A61-B6B670E83DB9}">
      <dsp:nvSpPr>
        <dsp:cNvPr id="0" name=""/>
        <dsp:cNvSpPr/>
      </dsp:nvSpPr>
      <dsp:spPr>
        <a:xfrm>
          <a:off x="2" y="0"/>
          <a:ext cx="8989654" cy="3484488"/>
        </a:xfrm>
        <a:prstGeom prst="rightArrow">
          <a:avLst/>
        </a:prstGeom>
        <a:solidFill>
          <a:schemeClr val="accent4">
            <a:tint val="40000"/>
            <a:hueOff val="0"/>
            <a:satOff val="0"/>
            <a:lumOff val="0"/>
            <a:alphaOff val="0"/>
          </a:schemeClr>
        </a:solidFill>
        <a:ln>
          <a:noFill/>
        </a:ln>
        <a:effectLst>
          <a:outerShdw blurRad="50800" dist="41909" dir="5400000" rotWithShape="0">
            <a:srgbClr val="000000">
              <a:alpha val="40000"/>
            </a:srgbClr>
          </a:outerShdw>
        </a:effectLst>
      </dsp:spPr>
      <dsp:style>
        <a:lnRef idx="0">
          <a:scrgbClr r="0" g="0" b="0"/>
        </a:lnRef>
        <a:fillRef idx="1">
          <a:scrgbClr r="0" g="0" b="0"/>
        </a:fillRef>
        <a:effectRef idx="2">
          <a:scrgbClr r="0" g="0" b="0"/>
        </a:effectRef>
        <a:fontRef idx="minor"/>
      </dsp:style>
    </dsp:sp>
    <dsp:sp modelId="{150A1915-7EEB-2141-8160-D7F5720D97AD}">
      <dsp:nvSpPr>
        <dsp:cNvPr id="0" name=""/>
        <dsp:cNvSpPr/>
      </dsp:nvSpPr>
      <dsp:spPr>
        <a:xfrm>
          <a:off x="0" y="1054266"/>
          <a:ext cx="4460733" cy="1375954"/>
        </a:xfrm>
        <a:prstGeom prst="roundRect">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solidFill>
                <a:srgbClr val="282828"/>
              </a:solidFill>
            </a:rPr>
            <a:t>Initial training of </a:t>
          </a:r>
          <a:r>
            <a:rPr lang="en-US" sz="3100" b="1" i="1" kern="1200" dirty="0" smtClean="0">
              <a:solidFill>
                <a:srgbClr val="282828"/>
              </a:solidFill>
            </a:rPr>
            <a:t>A Story of Units</a:t>
          </a:r>
          <a:r>
            <a:rPr lang="en-US" sz="3100" kern="1200" dirty="0" smtClean="0">
              <a:solidFill>
                <a:srgbClr val="282828"/>
              </a:solidFill>
            </a:rPr>
            <a:t> &amp; Module 1</a:t>
          </a:r>
          <a:endParaRPr lang="en-US" sz="3100" kern="1200" dirty="0">
            <a:solidFill>
              <a:srgbClr val="282828"/>
            </a:solidFill>
          </a:endParaRPr>
        </a:p>
      </dsp:txBody>
      <dsp:txXfrm>
        <a:off x="67169" y="1121435"/>
        <a:ext cx="4326395" cy="1241616"/>
      </dsp:txXfrm>
    </dsp:sp>
    <dsp:sp modelId="{D40725A2-3F13-9C49-854A-672BCDC46040}">
      <dsp:nvSpPr>
        <dsp:cNvPr id="0" name=""/>
        <dsp:cNvSpPr/>
      </dsp:nvSpPr>
      <dsp:spPr>
        <a:xfrm>
          <a:off x="4614920" y="1008083"/>
          <a:ext cx="3609596" cy="1468321"/>
        </a:xfrm>
        <a:prstGeom prst="roundRect">
          <a:avLst/>
        </a:prstGeom>
        <a:gradFill rotWithShape="0">
          <a:gsLst>
            <a:gs pos="0">
              <a:schemeClr val="accent4">
                <a:hueOff val="-8665685"/>
                <a:satOff val="65899"/>
                <a:lumOff val="-5491"/>
                <a:alphaOff val="0"/>
                <a:shade val="63000"/>
              </a:schemeClr>
            </a:gs>
            <a:gs pos="30000">
              <a:schemeClr val="accent4">
                <a:hueOff val="-8665685"/>
                <a:satOff val="65899"/>
                <a:lumOff val="-5491"/>
                <a:alphaOff val="0"/>
                <a:shade val="90000"/>
                <a:satMod val="110000"/>
              </a:schemeClr>
            </a:gs>
            <a:gs pos="45000">
              <a:schemeClr val="accent4">
                <a:hueOff val="-8665685"/>
                <a:satOff val="65899"/>
                <a:lumOff val="-5491"/>
                <a:alphaOff val="0"/>
                <a:shade val="100000"/>
                <a:satMod val="118000"/>
              </a:schemeClr>
            </a:gs>
            <a:gs pos="55000">
              <a:schemeClr val="accent4">
                <a:hueOff val="-8665685"/>
                <a:satOff val="65899"/>
                <a:lumOff val="-5491"/>
                <a:alphaOff val="0"/>
                <a:shade val="100000"/>
                <a:satMod val="118000"/>
              </a:schemeClr>
            </a:gs>
            <a:gs pos="73000">
              <a:schemeClr val="accent4">
                <a:hueOff val="-8665685"/>
                <a:satOff val="65899"/>
                <a:lumOff val="-5491"/>
                <a:alphaOff val="0"/>
                <a:shade val="90000"/>
                <a:satMod val="110000"/>
              </a:schemeClr>
            </a:gs>
            <a:gs pos="100000">
              <a:schemeClr val="accent4">
                <a:hueOff val="-8665685"/>
                <a:satOff val="65899"/>
                <a:lumOff val="-5491"/>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solidFill>
                <a:srgbClr val="282828"/>
              </a:solidFill>
            </a:rPr>
            <a:t>Ongoing support</a:t>
          </a:r>
          <a:endParaRPr lang="en-US" sz="3100" kern="1200" dirty="0">
            <a:solidFill>
              <a:srgbClr val="282828"/>
            </a:solidFill>
          </a:endParaRPr>
        </a:p>
      </dsp:txBody>
      <dsp:txXfrm>
        <a:off x="4686598" y="1079761"/>
        <a:ext cx="3466240" cy="132496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E0EDF5A-E948-654D-B525-EA7D9BBBC05B}" type="datetimeFigureOut">
              <a:rPr lang="en-US" smtClean="0"/>
              <a:t>8/4/15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898CA89-7273-C145-8791-49B4760A9DE9}" type="slidenum">
              <a:rPr lang="en-US" smtClean="0"/>
              <a:t>‹#›</a:t>
            </a:fld>
            <a:endParaRPr lang="en-US"/>
          </a:p>
        </p:txBody>
      </p:sp>
    </p:spTree>
    <p:extLst>
      <p:ext uri="{BB962C8B-B14F-4D97-AF65-F5344CB8AC3E}">
        <p14:creationId xmlns:p14="http://schemas.microsoft.com/office/powerpoint/2010/main" val="42905006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EE6476-FAFE-6C4D-9BBE-EC2405099144}" type="datetimeFigureOut">
              <a:rPr lang="en-US" smtClean="0"/>
              <a:t>8/4/15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1AE8BA-DE3B-8240-B3DB-3D49E8B822E5}" type="slidenum">
              <a:rPr lang="en-US" smtClean="0"/>
              <a:t>‹#›</a:t>
            </a:fld>
            <a:endParaRPr lang="en-US"/>
          </a:p>
        </p:txBody>
      </p:sp>
    </p:spTree>
    <p:extLst>
      <p:ext uri="{BB962C8B-B14F-4D97-AF65-F5344CB8AC3E}">
        <p14:creationId xmlns:p14="http://schemas.microsoft.com/office/powerpoint/2010/main" val="34658708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1</a:t>
            </a:fld>
            <a:endParaRPr lang="en-US"/>
          </a:p>
        </p:txBody>
      </p:sp>
    </p:spTree>
    <p:extLst>
      <p:ext uri="{BB962C8B-B14F-4D97-AF65-F5344CB8AC3E}">
        <p14:creationId xmlns:p14="http://schemas.microsoft.com/office/powerpoint/2010/main" val="2575697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 indent="0">
              <a:buNone/>
            </a:pPr>
            <a:r>
              <a:rPr lang="en-US" sz="2400" dirty="0" smtClean="0"/>
              <a:t>We</a:t>
            </a:r>
            <a:r>
              <a:rPr lang="en-US" sz="2400" baseline="0" dirty="0" smtClean="0"/>
              <a:t> need to f</a:t>
            </a:r>
            <a:r>
              <a:rPr lang="en-US" sz="2400" dirty="0" smtClean="0"/>
              <a:t>ind a way to restore </a:t>
            </a:r>
            <a:r>
              <a:rPr lang="en-US" sz="2400" u="sng" dirty="0" smtClean="0"/>
              <a:t>curriculum coherence</a:t>
            </a:r>
            <a:r>
              <a:rPr lang="en-US" sz="2400" dirty="0" smtClean="0"/>
              <a:t> during this interim time period until a math adoption can take place.</a:t>
            </a:r>
          </a:p>
          <a:p>
            <a:pPr marL="68580" indent="0">
              <a:buNone/>
            </a:pPr>
            <a:endParaRPr lang="en-US" sz="2400" dirty="0" smtClean="0"/>
          </a:p>
          <a:p>
            <a:pPr marL="342900" lvl="1">
              <a:lnSpc>
                <a:spcPct val="140000"/>
              </a:lnSpc>
            </a:pPr>
            <a:r>
              <a:rPr lang="en-US" sz="2400" dirty="0" smtClean="0"/>
              <a:t>Principals gathered to study the research results.</a:t>
            </a:r>
          </a:p>
          <a:p>
            <a:pPr marL="68580" lvl="1" indent="0">
              <a:lnSpc>
                <a:spcPct val="140000"/>
              </a:lnSpc>
              <a:buNone/>
            </a:pPr>
            <a:endParaRPr lang="en-US" sz="2400" dirty="0" smtClean="0"/>
          </a:p>
          <a:p>
            <a:pPr marL="342900" lvl="1">
              <a:lnSpc>
                <a:spcPct val="140000"/>
              </a:lnSpc>
            </a:pPr>
            <a:r>
              <a:rPr lang="en-US" sz="2400" dirty="0" smtClean="0"/>
              <a:t>And</a:t>
            </a:r>
            <a:r>
              <a:rPr lang="en-US" sz="2400" baseline="0" dirty="0" smtClean="0"/>
              <a:t> they</a:t>
            </a:r>
            <a:r>
              <a:rPr lang="en-US" sz="2400" dirty="0" smtClean="0"/>
              <a:t> came to a consensus on a solution that supports teachers with well planned</a:t>
            </a:r>
            <a:r>
              <a:rPr lang="en-US" sz="2400" baseline="0" dirty="0" smtClean="0"/>
              <a:t> </a:t>
            </a:r>
            <a:r>
              <a:rPr lang="en-US" sz="2400" dirty="0" smtClean="0"/>
              <a:t>Common</a:t>
            </a:r>
            <a:r>
              <a:rPr lang="en-US" sz="2400" baseline="0" dirty="0" smtClean="0"/>
              <a:t> Core State Standards</a:t>
            </a:r>
            <a:r>
              <a:rPr lang="en-US" sz="2400" dirty="0" smtClean="0"/>
              <a:t> aligned lessons</a:t>
            </a:r>
            <a:r>
              <a:rPr lang="en-US" sz="2400" baseline="0" dirty="0" smtClean="0"/>
              <a:t> </a:t>
            </a:r>
            <a:r>
              <a:rPr lang="en-US" sz="2400" dirty="0" smtClean="0"/>
              <a:t>and provides opportunities for students to learn the CCSS-M with focus, coherence, and rigor.  </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2400" dirty="0" smtClean="0"/>
          </a:p>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10</a:t>
            </a:fld>
            <a:endParaRPr lang="en-US"/>
          </a:p>
        </p:txBody>
      </p:sp>
    </p:spTree>
    <p:extLst>
      <p:ext uri="{BB962C8B-B14F-4D97-AF65-F5344CB8AC3E}">
        <p14:creationId xmlns:p14="http://schemas.microsoft.com/office/powerpoint/2010/main" val="2725478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Engage New York is an open source curricular resource developed by CCSS experts as part of a federal </a:t>
            </a:r>
            <a:r>
              <a:rPr lang="en-US" b="1" i="1" dirty="0" smtClean="0"/>
              <a:t>Race to the Top </a:t>
            </a:r>
            <a:r>
              <a:rPr lang="en-US" dirty="0" smtClean="0"/>
              <a:t>grant.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Curriculum modules cover only grade level standards with an in-depth focus on fewer topics.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The modules integrate the CCSS</a:t>
            </a:r>
            <a:r>
              <a:rPr lang="en-US" baseline="0" dirty="0" smtClean="0"/>
              <a:t> through </a:t>
            </a:r>
            <a:r>
              <a:rPr lang="en-US" dirty="0" smtClean="0"/>
              <a:t>rigorous classroom reasoning</a:t>
            </a:r>
            <a:r>
              <a:rPr lang="en-US" baseline="0" dirty="0" smtClean="0"/>
              <a:t> and </a:t>
            </a:r>
            <a:r>
              <a:rPr lang="en-US" dirty="0" smtClean="0"/>
              <a:t>extended classroom time devoted to practice and reflection through extensive problem sets</a:t>
            </a:r>
            <a:r>
              <a:rPr lang="en-US" baseline="0" dirty="0" smtClean="0"/>
              <a:t> </a:t>
            </a:r>
            <a:r>
              <a:rPr lang="en-US" dirty="0" smtClean="0"/>
              <a:t>and high expectations for mastery.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11</a:t>
            </a:fld>
            <a:endParaRPr lang="en-US"/>
          </a:p>
        </p:txBody>
      </p:sp>
    </p:spTree>
    <p:extLst>
      <p:ext uri="{BB962C8B-B14F-4D97-AF65-F5344CB8AC3E}">
        <p14:creationId xmlns:p14="http://schemas.microsoft.com/office/powerpoint/2010/main" val="34536788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engage NY lessons have similar lesson components for all grade levels.</a:t>
            </a:r>
          </a:p>
          <a:p>
            <a:endParaRPr lang="en-US" dirty="0" smtClean="0"/>
          </a:p>
          <a:p>
            <a:r>
              <a:rPr lang="en-US" sz="3200" dirty="0" smtClean="0"/>
              <a:t>Fluency Practice </a:t>
            </a:r>
          </a:p>
          <a:p>
            <a:pPr lvl="1"/>
            <a:r>
              <a:rPr lang="en-US" sz="1800" dirty="0" smtClean="0"/>
              <a:t>Designed to promote automaticity</a:t>
            </a:r>
          </a:p>
          <a:p>
            <a:r>
              <a:rPr lang="en-US" sz="3200" dirty="0" smtClean="0"/>
              <a:t>Application Problems</a:t>
            </a:r>
          </a:p>
          <a:p>
            <a:pPr lvl="1"/>
            <a:r>
              <a:rPr lang="en-US" sz="1800" dirty="0" smtClean="0"/>
              <a:t>A range of problems that relate to new learning</a:t>
            </a:r>
          </a:p>
          <a:p>
            <a:r>
              <a:rPr lang="en-US" sz="3200" dirty="0" smtClean="0"/>
              <a:t>Concept Development</a:t>
            </a:r>
          </a:p>
          <a:p>
            <a:pPr lvl="1"/>
            <a:r>
              <a:rPr lang="en-US" sz="1800" dirty="0" smtClean="0"/>
              <a:t>Where new learning is introduced</a:t>
            </a:r>
          </a:p>
          <a:p>
            <a:r>
              <a:rPr lang="en-US" sz="3200" dirty="0" smtClean="0"/>
              <a:t>Student Debrief</a:t>
            </a:r>
          </a:p>
          <a:p>
            <a:pPr lvl="1"/>
            <a:r>
              <a:rPr lang="en-US" sz="1800" dirty="0" smtClean="0"/>
              <a:t>Reflection and active processing of lesson</a:t>
            </a:r>
          </a:p>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12</a:t>
            </a:fld>
            <a:endParaRPr lang="en-US"/>
          </a:p>
        </p:txBody>
      </p:sp>
    </p:spTree>
    <p:extLst>
      <p:ext uri="{BB962C8B-B14F-4D97-AF65-F5344CB8AC3E}">
        <p14:creationId xmlns:p14="http://schemas.microsoft.com/office/powerpoint/2010/main" val="1440663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charset="2"/>
              <a:buChar char="u"/>
            </a:pPr>
            <a:r>
              <a:rPr lang="en-US" sz="1200" dirty="0" smtClean="0"/>
              <a:t>Each lesson comes with an exit ticket to guide instruction.</a:t>
            </a:r>
          </a:p>
          <a:p>
            <a:pPr>
              <a:buFont typeface="Wingdings" charset="2"/>
              <a:buChar char="u"/>
            </a:pPr>
            <a:r>
              <a:rPr lang="en-US" sz="1200" dirty="0" smtClean="0"/>
              <a:t>Longer modules include both a mid-assessment and an end of module assessment.</a:t>
            </a:r>
          </a:p>
          <a:p>
            <a:pPr>
              <a:buFont typeface="Wingdings" charset="2"/>
              <a:buChar char="u"/>
            </a:pPr>
            <a:r>
              <a:rPr lang="en-US" sz="1200" dirty="0" smtClean="0"/>
              <a:t>Shorter modules include an end of module assessment.</a:t>
            </a:r>
          </a:p>
          <a:p>
            <a:pPr>
              <a:buFont typeface="Wingdings" charset="2"/>
              <a:buChar char="u"/>
            </a:pPr>
            <a:r>
              <a:rPr lang="en-US" sz="1200" dirty="0" smtClean="0"/>
              <a:t>Student pages will be made into workbooks by module.</a:t>
            </a:r>
          </a:p>
          <a:p>
            <a:pPr>
              <a:buFont typeface="Wingdings" charset="2"/>
              <a:buChar char="u"/>
            </a:pPr>
            <a:r>
              <a:rPr lang="en-US" sz="1200" dirty="0" smtClean="0"/>
              <a:t>Most </a:t>
            </a:r>
            <a:r>
              <a:rPr lang="en-US" sz="1200" dirty="0" err="1" smtClean="0"/>
              <a:t>manipulatives</a:t>
            </a:r>
            <a:r>
              <a:rPr lang="en-US" sz="1200" dirty="0" smtClean="0"/>
              <a:t> will be provided.</a:t>
            </a:r>
          </a:p>
          <a:p>
            <a:pPr>
              <a:buFont typeface="Wingdings" charset="2"/>
              <a:buChar char="u"/>
            </a:pPr>
            <a:r>
              <a:rPr lang="en-US" sz="1200" dirty="0" smtClean="0"/>
              <a:t>Teachers will</a:t>
            </a:r>
            <a:r>
              <a:rPr lang="en-US" sz="1200" baseline="0" dirty="0" smtClean="0"/>
              <a:t> keep</a:t>
            </a:r>
            <a:r>
              <a:rPr lang="en-US" sz="1200" dirty="0" smtClean="0"/>
              <a:t> their EDM manipulative kit, game kit, and white boards</a:t>
            </a:r>
          </a:p>
          <a:p>
            <a:pPr>
              <a:buFont typeface="Wingdings" charset="2"/>
              <a:buChar char="u"/>
            </a:pPr>
            <a:r>
              <a:rPr lang="en-US" sz="1200" dirty="0" smtClean="0"/>
              <a:t>Materials generally found in a classroom such as construction paper, crayons, pencils, etc. will not be provided.</a:t>
            </a:r>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13</a:t>
            </a:fld>
            <a:endParaRPr lang="en-US"/>
          </a:p>
        </p:txBody>
      </p:sp>
    </p:spTree>
    <p:extLst>
      <p:ext uri="{BB962C8B-B14F-4D97-AF65-F5344CB8AC3E}">
        <p14:creationId xmlns:p14="http://schemas.microsoft.com/office/powerpoint/2010/main" val="1788775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 The implementation</a:t>
            </a:r>
            <a:r>
              <a:rPr lang="en-US" sz="2400" baseline="0" dirty="0" smtClean="0"/>
              <a:t> of new instructional materials requires professional development and </a:t>
            </a:r>
          </a:p>
          <a:p>
            <a:r>
              <a:rPr lang="en-US" sz="2400" baseline="0" dirty="0" smtClean="0"/>
              <a:t>^^ ongoing support.</a:t>
            </a:r>
          </a:p>
          <a:p>
            <a:endParaRPr lang="en-US" sz="2400" baseline="0" dirty="0" smtClean="0"/>
          </a:p>
          <a:p>
            <a:r>
              <a:rPr lang="en-US" sz="2400" baseline="0" dirty="0" smtClean="0"/>
              <a:t>A full day of training for </a:t>
            </a:r>
            <a:r>
              <a:rPr lang="en-US" sz="2400" b="0" i="0" baseline="0" dirty="0" smtClean="0"/>
              <a:t>the </a:t>
            </a:r>
            <a:r>
              <a:rPr lang="en-US" sz="2400" b="0" i="0" baseline="0" dirty="0" err="1" smtClean="0"/>
              <a:t>EngageNY</a:t>
            </a:r>
            <a:r>
              <a:rPr lang="en-US" sz="2400" b="0" i="0" baseline="0" dirty="0" smtClean="0"/>
              <a:t> modules, which together for the entire grade level is referred to as </a:t>
            </a:r>
            <a:r>
              <a:rPr lang="en-US" sz="2400" b="1" i="1" baseline="0" dirty="0" smtClean="0"/>
              <a:t>A Story of Units</a:t>
            </a:r>
            <a:r>
              <a:rPr lang="en-US" sz="2400" b="0" i="0" baseline="0" dirty="0" smtClean="0"/>
              <a:t>, </a:t>
            </a:r>
            <a:r>
              <a:rPr lang="en-US" sz="2400" baseline="0" dirty="0" smtClean="0"/>
              <a:t>will be provided during the 2014 June and August Summer Institutes.</a:t>
            </a:r>
          </a:p>
          <a:p>
            <a:endParaRPr lang="en-US" sz="2400" baseline="0" dirty="0" smtClean="0"/>
          </a:p>
          <a:p>
            <a:r>
              <a:rPr lang="en-US" sz="2400" baseline="0" dirty="0" smtClean="0"/>
              <a:t>The training will include </a:t>
            </a:r>
            <a:r>
              <a:rPr lang="en-US" sz="2400" b="1" i="1" baseline="0" dirty="0" smtClean="0"/>
              <a:t>A Story of Units </a:t>
            </a:r>
            <a:r>
              <a:rPr lang="en-US" sz="2400" b="0" i="0" baseline="0" dirty="0" smtClean="0"/>
              <a:t>curriculum overview</a:t>
            </a:r>
            <a:r>
              <a:rPr lang="en-US" sz="2400" baseline="0" dirty="0" smtClean="0"/>
              <a:t>, an opportunity to build understanding of the assessments &amp; components within the modules and lessons, and an opportunity to experience Module 1.</a:t>
            </a:r>
          </a:p>
          <a:p>
            <a:endParaRPr lang="en-US" sz="2400" baseline="0" dirty="0" smtClean="0"/>
          </a:p>
          <a:p>
            <a:r>
              <a:rPr lang="en-US" sz="2400" baseline="0" dirty="0" smtClean="0"/>
              <a:t>To roll out initial &amp; ongoing professional development, teams of teachers &amp; instructional coaches will be formed to create an ^^ </a:t>
            </a:r>
            <a:r>
              <a:rPr lang="en-US" sz="2400" baseline="0" dirty="0" err="1" smtClean="0"/>
              <a:t>EngageNY</a:t>
            </a:r>
            <a:r>
              <a:rPr lang="en-US" sz="2400" baseline="0" dirty="0" smtClean="0"/>
              <a:t> Teacher Leader Cohort.  This cohort will participate in a two-day training this spring to learn about </a:t>
            </a:r>
            <a:r>
              <a:rPr lang="en-US" sz="2400" baseline="0" dirty="0" err="1" smtClean="0"/>
              <a:t>EngageNY</a:t>
            </a:r>
            <a:r>
              <a:rPr lang="en-US" sz="2400" baseline="0" dirty="0" smtClean="0"/>
              <a:t> and to plan the Professional Development that will take place in our June and August Summer Institutes.</a:t>
            </a:r>
          </a:p>
          <a:p>
            <a:endParaRPr lang="en-US" sz="2400" baseline="0" dirty="0" smtClean="0"/>
          </a:p>
          <a:p>
            <a:r>
              <a:rPr lang="en-US" sz="2400" baseline="0" dirty="0" smtClean="0"/>
              <a:t>This cohort will also participate in training throughout the year to plan and facilitate ongoing support for K-5 teachers.</a:t>
            </a:r>
          </a:p>
          <a:p>
            <a:endParaRPr lang="en-US" sz="2400" baseline="0" dirty="0" smtClean="0"/>
          </a:p>
          <a:p>
            <a:r>
              <a:rPr lang="en-US" sz="2400" baseline="0" dirty="0" smtClean="0"/>
              <a:t>^^ There will be an application process.  </a:t>
            </a:r>
          </a:p>
          <a:p>
            <a:r>
              <a:rPr lang="en-US" sz="2400" baseline="0" dirty="0" smtClean="0"/>
              <a:t>^^ If you are interested in applying for our </a:t>
            </a:r>
            <a:r>
              <a:rPr lang="en-US" sz="2400" baseline="0" dirty="0" err="1" smtClean="0"/>
              <a:t>EngageNY</a:t>
            </a:r>
            <a:r>
              <a:rPr lang="en-US" sz="2400" baseline="0" dirty="0" smtClean="0"/>
              <a:t> Teacher Leader cohort, please contact Lori </a:t>
            </a:r>
            <a:r>
              <a:rPr lang="en-US" sz="2400" baseline="0" dirty="0" err="1" smtClean="0"/>
              <a:t>Honig</a:t>
            </a:r>
            <a:r>
              <a:rPr lang="en-US" sz="2400" baseline="0" dirty="0" smtClean="0"/>
              <a:t> via email or call at x6947.</a:t>
            </a:r>
          </a:p>
          <a:p>
            <a:endParaRPr lang="en-US" sz="2400" dirty="0" smtClean="0"/>
          </a:p>
        </p:txBody>
      </p:sp>
      <p:sp>
        <p:nvSpPr>
          <p:cNvPr id="4" name="Slide Number Placeholder 3"/>
          <p:cNvSpPr>
            <a:spLocks noGrp="1"/>
          </p:cNvSpPr>
          <p:nvPr>
            <p:ph type="sldNum" sz="quarter" idx="10"/>
          </p:nvPr>
        </p:nvSpPr>
        <p:spPr/>
        <p:txBody>
          <a:bodyPr/>
          <a:lstStyle/>
          <a:p>
            <a:fld id="{951AE8BA-DE3B-8240-B3DB-3D49E8B822E5}" type="slidenum">
              <a:rPr lang="en-US" smtClean="0"/>
              <a:t>14</a:t>
            </a:fld>
            <a:endParaRPr lang="en-US"/>
          </a:p>
        </p:txBody>
      </p:sp>
    </p:spTree>
    <p:extLst>
      <p:ext uri="{BB962C8B-B14F-4D97-AF65-F5344CB8AC3E}">
        <p14:creationId xmlns:p14="http://schemas.microsoft.com/office/powerpoint/2010/main" val="1699091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For more</a:t>
            </a:r>
            <a:r>
              <a:rPr lang="en-US" sz="2400" baseline="0" dirty="0" smtClean="0"/>
              <a:t> information about </a:t>
            </a:r>
            <a:r>
              <a:rPr lang="en-US" sz="2400" baseline="0" dirty="0" err="1" smtClean="0"/>
              <a:t>engageNY</a:t>
            </a:r>
            <a:r>
              <a:rPr lang="en-US" sz="2400" baseline="0" dirty="0" smtClean="0"/>
              <a:t> mathematics, A Story of Units, please visit their website.</a:t>
            </a:r>
            <a:endParaRPr lang="en-US" sz="2400" dirty="0"/>
          </a:p>
        </p:txBody>
      </p:sp>
      <p:sp>
        <p:nvSpPr>
          <p:cNvPr id="4" name="Slide Number Placeholder 3"/>
          <p:cNvSpPr>
            <a:spLocks noGrp="1"/>
          </p:cNvSpPr>
          <p:nvPr>
            <p:ph type="sldNum" sz="quarter" idx="10"/>
          </p:nvPr>
        </p:nvSpPr>
        <p:spPr/>
        <p:txBody>
          <a:bodyPr/>
          <a:lstStyle/>
          <a:p>
            <a:fld id="{951AE8BA-DE3B-8240-B3DB-3D49E8B822E5}" type="slidenum">
              <a:rPr lang="en-US" smtClean="0"/>
              <a:t>15</a:t>
            </a:fld>
            <a:endParaRPr lang="en-US"/>
          </a:p>
        </p:txBody>
      </p:sp>
    </p:spTree>
    <p:extLst>
      <p:ext uri="{BB962C8B-B14F-4D97-AF65-F5344CB8AC3E}">
        <p14:creationId xmlns:p14="http://schemas.microsoft.com/office/powerpoint/2010/main" val="1699091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t>We have</a:t>
            </a:r>
            <a:r>
              <a:rPr lang="en-US" sz="1200" b="0" baseline="0" dirty="0" smtClean="0"/>
              <a:t> heard teacher &amp; principal concerns about the inability to use the current math instructional materials to prepare students for the range of knowledge &amp; skills that is assessed on SBAC.</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t>The new Smarter Balanced assessments measure the Common Core State Standards and prepare students to be college</a:t>
            </a:r>
            <a:r>
              <a:rPr lang="en-US" sz="1200" b="0" baseline="0" dirty="0" smtClean="0"/>
              <a:t> and career ready.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SBAC </a:t>
            </a:r>
            <a:r>
              <a:rPr lang="en-US" sz="1200" b="0" dirty="0" smtClean="0"/>
              <a:t>will be implemented in the 2014-15 school year.</a:t>
            </a:r>
            <a:endParaRPr lang="en-US" sz="1800" b="0" dirty="0" smtClean="0"/>
          </a:p>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2</a:t>
            </a:fld>
            <a:endParaRPr lang="en-US"/>
          </a:p>
        </p:txBody>
      </p:sp>
    </p:spTree>
    <p:extLst>
      <p:ext uri="{BB962C8B-B14F-4D97-AF65-F5344CB8AC3E}">
        <p14:creationId xmlns:p14="http://schemas.microsoft.com/office/powerpoint/2010/main" val="2575697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this video,</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We will talk about the alignment of Common Core State Standards and Everyday Mathematics.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t>
            </a:r>
            <a:r>
              <a:rPr lang="en-US" baseline="0" dirty="0" smtClean="0"/>
              <a:t> We will s</a:t>
            </a:r>
            <a:r>
              <a:rPr lang="en-US" dirty="0" smtClean="0"/>
              <a:t>hare with you the process that was used to evaluate both EDM and Engage NY Modules.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We will explain</a:t>
            </a:r>
            <a:r>
              <a:rPr lang="en-US" baseline="0" dirty="0" smtClean="0"/>
              <a:t> </a:t>
            </a:r>
            <a:r>
              <a:rPr lang="en-US" dirty="0" smtClean="0"/>
              <a:t>why Bethel is moving to Engage NY for K-5 Math for</a:t>
            </a:r>
            <a:r>
              <a:rPr lang="en-US" baseline="0" dirty="0" smtClean="0"/>
              <a:t> the</a:t>
            </a:r>
            <a:r>
              <a:rPr lang="en-US" dirty="0" smtClean="0"/>
              <a:t> 2014-15 school year.</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and we will inform you about the upcoming Engage NY</a:t>
            </a:r>
            <a:r>
              <a:rPr lang="en-US" baseline="0" dirty="0" smtClean="0"/>
              <a:t> Mathematics</a:t>
            </a:r>
            <a:r>
              <a:rPr lang="en-US" dirty="0" smtClean="0"/>
              <a:t> professional development opportunities</a:t>
            </a:r>
            <a:r>
              <a:rPr lang="en-US" baseline="0" dirty="0" smtClean="0"/>
              <a:t> for K-5 teachers.</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3</a:t>
            </a:fld>
            <a:endParaRPr lang="en-US"/>
          </a:p>
        </p:txBody>
      </p:sp>
    </p:spTree>
    <p:extLst>
      <p:ext uri="{BB962C8B-B14F-4D97-AF65-F5344CB8AC3E}">
        <p14:creationId xmlns:p14="http://schemas.microsoft.com/office/powerpoint/2010/main" val="670523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The 2012 Everyday Mathematics is not as closely aligned to the </a:t>
            </a:r>
            <a:r>
              <a:rPr lang="en-US" sz="1200" b="1" i="1" dirty="0" smtClean="0"/>
              <a:t>full depth </a:t>
            </a:r>
            <a:r>
              <a:rPr lang="en-US" sz="1200" dirty="0" smtClean="0"/>
              <a:t>of the Common</a:t>
            </a:r>
            <a:r>
              <a:rPr lang="en-US" sz="1200" baseline="0" dirty="0" smtClean="0"/>
              <a:t> Core State Standards</a:t>
            </a:r>
            <a:r>
              <a:rPr lang="en-US" sz="1200" dirty="0" smtClean="0"/>
              <a:t> as we would like for our students.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We</a:t>
            </a:r>
            <a:r>
              <a:rPr lang="en-US" baseline="0" dirty="0" smtClean="0"/>
              <a:t> found this to be true when the</a:t>
            </a:r>
            <a:r>
              <a:rPr lang="en-US" dirty="0" smtClean="0"/>
              <a:t> Teaching and Learning department and a team of Instructional Coaches conducted research and curricular reviews on the </a:t>
            </a:r>
            <a:r>
              <a:rPr lang="en-US" baseline="0" dirty="0" smtClean="0"/>
              <a:t>NEW</a:t>
            </a:r>
            <a:r>
              <a:rPr lang="en-US" dirty="0" smtClean="0"/>
              <a:t> 2015 EDM for K-2 AND</a:t>
            </a:r>
            <a:r>
              <a:rPr lang="en-US" baseline="0" dirty="0" smtClean="0"/>
              <a:t> the </a:t>
            </a:r>
            <a:r>
              <a:rPr lang="en-US" dirty="0" smtClean="0"/>
              <a:t>current EDM for 3-5. </a:t>
            </a: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Since the newest version of EDM is not currently available for Grades 3 through 5, the team could not review the curriculum.</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The results reflect instructional time spent</a:t>
            </a:r>
            <a:r>
              <a:rPr lang="en-US" sz="1600" baseline="0" dirty="0" smtClean="0"/>
              <a:t> on the Common Core State Standards Major Clusters.</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 The percent of instructional time spent on major clusters with the new 2015 EDM materials for kindergarten was 68%.</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 For first grade, 82% </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  and for second grade, 85%.</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 The percent of instructional time spent on major clusters with the current 2012 EDM materials for 3</a:t>
            </a:r>
            <a:r>
              <a:rPr lang="en-US" sz="1600" baseline="30000" dirty="0" smtClean="0"/>
              <a:t>rd</a:t>
            </a:r>
            <a:r>
              <a:rPr lang="en-US" sz="1600" baseline="0" dirty="0" smtClean="0"/>
              <a:t> grade was 43%,</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 for 4</a:t>
            </a:r>
            <a:r>
              <a:rPr lang="en-US" sz="1600" baseline="30000" dirty="0" smtClean="0"/>
              <a:t>th</a:t>
            </a:r>
            <a:r>
              <a:rPr lang="en-US" sz="1600" baseline="0" dirty="0" smtClean="0"/>
              <a:t> grade, 48%,</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 and for 5</a:t>
            </a:r>
            <a:r>
              <a:rPr lang="en-US" sz="1600" baseline="30000" dirty="0" smtClean="0"/>
              <a:t>th</a:t>
            </a:r>
            <a:r>
              <a:rPr lang="en-US" sz="1600" baseline="0" dirty="0" smtClean="0"/>
              <a:t> grade, 45%.</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Since the current 2012 EDM materials for grades 3-5 did not meet the criteria for Step 1 in the curricula review process, which was 65-85% of instructional time spent on major clusters, it did not move on to step 2.</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p>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4</a:t>
            </a:fld>
            <a:endParaRPr lang="en-US"/>
          </a:p>
        </p:txBody>
      </p:sp>
    </p:spTree>
    <p:extLst>
      <p:ext uri="{BB962C8B-B14F-4D97-AF65-F5344CB8AC3E}">
        <p14:creationId xmlns:p14="http://schemas.microsoft.com/office/powerpoint/2010/main" val="2575697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Due to the lack of alignment between Common Core State Standards and the current EDM materials,  teachers across the district have been spending their valuable planning time finding and creating supplemental math lessons to fill the gaps.</a:t>
            </a:r>
          </a:p>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5</a:t>
            </a:fld>
            <a:endParaRPr lang="en-US"/>
          </a:p>
        </p:txBody>
      </p:sp>
    </p:spTree>
    <p:extLst>
      <p:ext uri="{BB962C8B-B14F-4D97-AF65-F5344CB8AC3E}">
        <p14:creationId xmlns:p14="http://schemas.microsoft.com/office/powerpoint/2010/main" val="2575697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2600" dirty="0" smtClean="0"/>
              <a:t>Since teachers</a:t>
            </a:r>
            <a:r>
              <a:rPr lang="en-US" sz="2600" baseline="0" dirty="0" smtClean="0"/>
              <a:t> across the district</a:t>
            </a:r>
            <a:r>
              <a:rPr lang="en-US" sz="2600" dirty="0" smtClean="0"/>
              <a:t> are supplementing math lessons to fill holes, curriculum coherence is impossible due to teacher variations in supplementing.</a:t>
            </a:r>
          </a:p>
          <a:p>
            <a:pPr marL="0" marR="0" lvl="1" indent="0" algn="l" defTabSz="457200" rtl="0" eaLnBrk="1" fontAlgn="auto" latinLnBrk="0" hangingPunct="1">
              <a:lnSpc>
                <a:spcPct val="100000"/>
              </a:lnSpc>
              <a:spcBef>
                <a:spcPts val="0"/>
              </a:spcBef>
              <a:spcAft>
                <a:spcPts val="0"/>
              </a:spcAft>
              <a:buClrTx/>
              <a:buSzTx/>
              <a:buFontTx/>
              <a:buNone/>
              <a:tabLst/>
              <a:defRPr/>
            </a:pPr>
            <a:r>
              <a:rPr lang="en-US" sz="2600" dirty="0" smtClean="0"/>
              <a:t>As</a:t>
            </a:r>
            <a:r>
              <a:rPr lang="en-US" sz="2600" baseline="0" dirty="0" smtClean="0"/>
              <a:t> a result, s</a:t>
            </a:r>
            <a:r>
              <a:rPr lang="en-US" sz="2600" dirty="0" smtClean="0"/>
              <a:t>tudents are</a:t>
            </a:r>
            <a:r>
              <a:rPr lang="en-US" sz="2600" baseline="0" dirty="0" smtClean="0"/>
              <a:t> not</a:t>
            </a:r>
            <a:r>
              <a:rPr lang="en-US" sz="2600" dirty="0" smtClean="0"/>
              <a:t> getting a guaranteed and viable curriculum in all schools.  </a:t>
            </a:r>
          </a:p>
          <a:p>
            <a:pPr marL="0" marR="0" lvl="1" indent="0" algn="l" defTabSz="457200" rtl="0" eaLnBrk="1" fontAlgn="auto" latinLnBrk="0" hangingPunct="1">
              <a:lnSpc>
                <a:spcPct val="100000"/>
              </a:lnSpc>
              <a:spcBef>
                <a:spcPts val="0"/>
              </a:spcBef>
              <a:spcAft>
                <a:spcPts val="0"/>
              </a:spcAft>
              <a:buClrTx/>
              <a:buSzTx/>
              <a:buFontTx/>
              <a:buNone/>
              <a:tabLst/>
              <a:defRPr/>
            </a:pPr>
            <a:r>
              <a:rPr lang="en-US" sz="2600" dirty="0" smtClean="0"/>
              <a:t>Math instruction that is</a:t>
            </a:r>
            <a:r>
              <a:rPr lang="en-US" sz="2600" baseline="0" dirty="0" smtClean="0"/>
              <a:t> occurring</a:t>
            </a:r>
            <a:r>
              <a:rPr lang="en-US" sz="2600" dirty="0" smtClean="0"/>
              <a:t> in one classroom may be significantly</a:t>
            </a:r>
            <a:r>
              <a:rPr lang="en-US" sz="2600" baseline="0" dirty="0" smtClean="0"/>
              <a:t> different than what is occurring in another.</a:t>
            </a:r>
            <a:endParaRPr lang="en-US" sz="2600" dirty="0" smtClean="0"/>
          </a:p>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6</a:t>
            </a:fld>
            <a:endParaRPr lang="en-US"/>
          </a:p>
        </p:txBody>
      </p:sp>
    </p:spTree>
    <p:extLst>
      <p:ext uri="{BB962C8B-B14F-4D97-AF65-F5344CB8AC3E}">
        <p14:creationId xmlns:p14="http://schemas.microsoft.com/office/powerpoint/2010/main" val="2575697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charset="2"/>
              <a:buChar char="u"/>
            </a:pPr>
            <a:r>
              <a:rPr lang="en-US" sz="1200" dirty="0" smtClean="0"/>
              <a:t>The next math adoption will</a:t>
            </a:r>
            <a:r>
              <a:rPr lang="en-US" sz="1200" baseline="0" dirty="0" smtClean="0"/>
              <a:t> be</a:t>
            </a:r>
            <a:r>
              <a:rPr lang="en-US" sz="1200" dirty="0" smtClean="0"/>
              <a:t> implemented during</a:t>
            </a:r>
            <a:r>
              <a:rPr lang="en-US" sz="1200" baseline="0" dirty="0" smtClean="0"/>
              <a:t> the </a:t>
            </a:r>
            <a:r>
              <a:rPr lang="en-US" sz="1200" dirty="0" smtClean="0"/>
              <a:t>2016-17 school year.</a:t>
            </a:r>
          </a:p>
          <a:p>
            <a:pPr>
              <a:buFont typeface="Wingdings" charset="2"/>
              <a:buChar char="u"/>
            </a:pPr>
            <a:r>
              <a:rPr lang="en-US" sz="1200" dirty="0" smtClean="0"/>
              <a:t>Currently,</a:t>
            </a:r>
            <a:r>
              <a:rPr lang="en-US" sz="1200" baseline="0" dirty="0" smtClean="0"/>
              <a:t> t</a:t>
            </a:r>
            <a:r>
              <a:rPr lang="en-US" sz="1200" dirty="0" smtClean="0"/>
              <a:t>he publishers have not finished creating instructional materials that are deeply aligned to the Mathematics</a:t>
            </a:r>
            <a:r>
              <a:rPr lang="en-US" sz="1200" baseline="0" dirty="0" smtClean="0"/>
              <a:t> Common Core State Standards.</a:t>
            </a:r>
          </a:p>
          <a:p>
            <a:pPr>
              <a:buFont typeface="Wingdings" charset="2"/>
              <a:buChar char="u"/>
            </a:pPr>
            <a:r>
              <a:rPr lang="en-US" sz="1200" baseline="0" dirty="0" smtClean="0"/>
              <a:t>In the meantime, how do we support student learning of the FULL DEPTH of the Common Core State Standards?</a:t>
            </a:r>
            <a:endParaRPr lang="en-US" sz="1200" dirty="0" smtClean="0"/>
          </a:p>
        </p:txBody>
      </p:sp>
      <p:sp>
        <p:nvSpPr>
          <p:cNvPr id="4" name="Slide Number Placeholder 3"/>
          <p:cNvSpPr>
            <a:spLocks noGrp="1"/>
          </p:cNvSpPr>
          <p:nvPr>
            <p:ph type="sldNum" sz="quarter" idx="10"/>
          </p:nvPr>
        </p:nvSpPr>
        <p:spPr/>
        <p:txBody>
          <a:bodyPr/>
          <a:lstStyle/>
          <a:p>
            <a:fld id="{951AE8BA-DE3B-8240-B3DB-3D49E8B822E5}" type="slidenum">
              <a:rPr lang="en-US" smtClean="0"/>
              <a:t>7</a:t>
            </a:fld>
            <a:endParaRPr lang="en-US"/>
          </a:p>
        </p:txBody>
      </p:sp>
    </p:spTree>
    <p:extLst>
      <p:ext uri="{BB962C8B-B14F-4D97-AF65-F5344CB8AC3E}">
        <p14:creationId xmlns:p14="http://schemas.microsoft.com/office/powerpoint/2010/main" val="2575697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2200" dirty="0" smtClean="0"/>
              <a:t>Various stakeholders have shared their concerns about the alignment and suggested a </a:t>
            </a:r>
            <a:r>
              <a:rPr lang="en-US" sz="2200" b="1" dirty="0" smtClean="0"/>
              <a:t>supplemental?? </a:t>
            </a:r>
            <a:r>
              <a:rPr lang="en-US" sz="2200" dirty="0" smtClean="0"/>
              <a:t>curriculum that they believe addresses the intent of the common core state standards… The key shifts of focus, coherence, and rigor.</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a:t>
            </a:r>
            <a:r>
              <a:rPr lang="en-US" baseline="0" dirty="0" smtClean="0"/>
              <a:t> stated earlier, the</a:t>
            </a:r>
            <a:r>
              <a:rPr lang="en-US" dirty="0" smtClean="0"/>
              <a:t> Teaching and Learning department and a team of Instructional Coaches conducted research and curricular reviews on the current EDM materials for 3-5</a:t>
            </a:r>
            <a:r>
              <a:rPr lang="en-US" baseline="0" dirty="0" smtClean="0"/>
              <a:t> AND</a:t>
            </a:r>
            <a:r>
              <a:rPr lang="en-US" dirty="0" smtClean="0"/>
              <a:t> the new 2015 EDM materials for K-2.</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research and review process also included </a:t>
            </a:r>
            <a:r>
              <a:rPr lang="en-US" dirty="0" smtClean="0"/>
              <a:t>K-5 Engage New York Modules.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Again, here</a:t>
            </a:r>
            <a:r>
              <a:rPr lang="en-US" baseline="0" dirty="0" smtClean="0"/>
              <a:t> are the results that were shared from the EDM review.</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As</a:t>
            </a:r>
            <a:r>
              <a:rPr lang="en-US" sz="1200" baseline="0" dirty="0" smtClean="0"/>
              <a:t> with EDM, t</a:t>
            </a:r>
            <a:r>
              <a:rPr lang="en-US" sz="1200" dirty="0" smtClean="0"/>
              <a:t>he results</a:t>
            </a:r>
            <a:r>
              <a:rPr lang="en-US" sz="1200" baseline="0" dirty="0" smtClean="0"/>
              <a:t> for the </a:t>
            </a:r>
            <a:r>
              <a:rPr lang="en-US" sz="1200" baseline="0" dirty="0" err="1" smtClean="0"/>
              <a:t>EngageNY</a:t>
            </a:r>
            <a:r>
              <a:rPr lang="en-US" sz="1200" baseline="0" dirty="0" smtClean="0"/>
              <a:t> review reflect instructional </a:t>
            </a:r>
            <a:r>
              <a:rPr lang="en-US" sz="1200" dirty="0" smtClean="0"/>
              <a:t>time spent</a:t>
            </a:r>
            <a:r>
              <a:rPr lang="en-US" sz="1200" baseline="0" dirty="0" smtClean="0"/>
              <a:t> on the Common Core State Standards Major Clusters.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 The percent of instructional time spent on major clusters with </a:t>
            </a:r>
            <a:r>
              <a:rPr lang="en-US" sz="1200" baseline="0" dirty="0" err="1" smtClean="0"/>
              <a:t>EngageNY</a:t>
            </a:r>
            <a:r>
              <a:rPr lang="en-US" sz="1200" baseline="0" dirty="0" smtClean="0"/>
              <a:t> for kindergarten was 75%.</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 For first grade, 87%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 for second grade, 70%.</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 for 3</a:t>
            </a:r>
            <a:r>
              <a:rPr lang="en-US" sz="1200" baseline="30000" dirty="0" smtClean="0"/>
              <a:t>rd</a:t>
            </a:r>
            <a:r>
              <a:rPr lang="en-US" sz="1200" baseline="0" dirty="0" smtClean="0"/>
              <a:t> grade 66%,</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 for 4</a:t>
            </a:r>
            <a:r>
              <a:rPr lang="en-US" sz="1200" baseline="30000" dirty="0" smtClean="0"/>
              <a:t>th</a:t>
            </a:r>
            <a:r>
              <a:rPr lang="en-US" sz="1200" baseline="0" dirty="0" smtClean="0"/>
              <a:t> grade, 73%,</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 and for 5</a:t>
            </a:r>
            <a:r>
              <a:rPr lang="en-US" sz="1200" baseline="30000" dirty="0" smtClean="0"/>
              <a:t>th</a:t>
            </a:r>
            <a:r>
              <a:rPr lang="en-US" sz="1200" baseline="0" dirty="0" smtClean="0"/>
              <a:t> grade, 70%.</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8</a:t>
            </a:fld>
            <a:endParaRPr lang="en-US"/>
          </a:p>
        </p:txBody>
      </p:sp>
    </p:spTree>
    <p:extLst>
      <p:ext uri="{BB962C8B-B14F-4D97-AF65-F5344CB8AC3E}">
        <p14:creationId xmlns:p14="http://schemas.microsoft.com/office/powerpoint/2010/main" val="1214645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Bottom line, what did the research and curricula reviews reveal?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That EDM 2015 had less rigor with more instructional support and that </a:t>
            </a:r>
            <a:r>
              <a:rPr lang="en-US" sz="1200" baseline="0" dirty="0" err="1" smtClean="0"/>
              <a:t>EngageNY</a:t>
            </a:r>
            <a:r>
              <a:rPr lang="en-US" sz="1200" baseline="0" dirty="0" smtClean="0"/>
              <a:t> had more rigor with less instructional support.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Until the implementation of the new math adoption in 2016-17, how do we support teacher &amp; student learning of the FULL DEPTH of the Common Core State Standards in Mathematics?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51AE8BA-DE3B-8240-B3DB-3D49E8B822E5}" type="slidenum">
              <a:rPr lang="en-US" smtClean="0"/>
              <a:t>9</a:t>
            </a:fld>
            <a:endParaRPr lang="en-US"/>
          </a:p>
        </p:txBody>
      </p:sp>
    </p:spTree>
    <p:extLst>
      <p:ext uri="{BB962C8B-B14F-4D97-AF65-F5344CB8AC3E}">
        <p14:creationId xmlns:p14="http://schemas.microsoft.com/office/powerpoint/2010/main" val="1214645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1AA8A7C-02E9-FB4E-B3E1-D1CC51FEB735}" type="datetimeFigureOut">
              <a:rPr lang="en-US" smtClean="0"/>
              <a:t>8/4/15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63451770-1566-864A-A53F-915625345F2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AA8A7C-02E9-FB4E-B3E1-D1CC51FEB735}" type="datetimeFigureOut">
              <a:rPr lang="en-US" smtClean="0"/>
              <a:t>8/4/15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1770-1566-864A-A53F-915625345F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AA8A7C-02E9-FB4E-B3E1-D1CC51FEB735}" type="datetimeFigureOut">
              <a:rPr lang="en-US" smtClean="0"/>
              <a:t>8/4/15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1770-1566-864A-A53F-915625345F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1AA8A7C-02E9-FB4E-B3E1-D1CC51FEB735}" type="datetimeFigureOut">
              <a:rPr lang="en-US" smtClean="0"/>
              <a:t>8/4/15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1770-1566-864A-A53F-915625345F2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1AA8A7C-02E9-FB4E-B3E1-D1CC51FEB735}" type="datetimeFigureOut">
              <a:rPr lang="en-US" smtClean="0"/>
              <a:t>8/4/15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1770-1566-864A-A53F-915625345F2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1AA8A7C-02E9-FB4E-B3E1-D1CC51FEB735}" type="datetimeFigureOut">
              <a:rPr lang="en-US" smtClean="0"/>
              <a:t>8/4/15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51770-1566-864A-A53F-915625345F21}"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F1AA8A7C-02E9-FB4E-B3E1-D1CC51FEB735}" type="datetimeFigureOut">
              <a:rPr lang="en-US" smtClean="0"/>
              <a:t>8/4/15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451770-1566-864A-A53F-915625345F21}"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F1AA8A7C-02E9-FB4E-B3E1-D1CC51FEB735}" type="datetimeFigureOut">
              <a:rPr lang="en-US" smtClean="0"/>
              <a:t>8/4/15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451770-1566-864A-A53F-915625345F2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F1AA8A7C-02E9-FB4E-B3E1-D1CC51FEB735}" type="datetimeFigureOut">
              <a:rPr lang="en-US" smtClean="0"/>
              <a:t>8/4/15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451770-1566-864A-A53F-915625345F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1AA8A7C-02E9-FB4E-B3E1-D1CC51FEB735}" type="datetimeFigureOut">
              <a:rPr lang="en-US" smtClean="0"/>
              <a:t>8/4/15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51770-1566-864A-A53F-915625345F21}"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1AA8A7C-02E9-FB4E-B3E1-D1CC51FEB735}" type="datetimeFigureOut">
              <a:rPr lang="en-US" smtClean="0"/>
              <a:t>8/4/15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51770-1566-864A-A53F-915625345F21}"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F1AA8A7C-02E9-FB4E-B3E1-D1CC51FEB735}" type="datetimeFigureOut">
              <a:rPr lang="en-US" smtClean="0"/>
              <a:t>8/4/15</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63451770-1566-864A-A53F-915625345F2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65" y="1874840"/>
            <a:ext cx="8716784" cy="1606951"/>
          </a:xfrm>
        </p:spPr>
        <p:txBody>
          <a:bodyPr>
            <a:noAutofit/>
          </a:bodyPr>
          <a:lstStyle/>
          <a:p>
            <a:pPr algn="ctr"/>
            <a:r>
              <a:rPr lang="en-US" sz="4500" cap="none" dirty="0" smtClean="0"/>
              <a:t>Elementary Mathematics</a:t>
            </a:r>
            <a:br>
              <a:rPr lang="en-US" sz="4500" cap="none" dirty="0" smtClean="0"/>
            </a:br>
            <a:r>
              <a:rPr lang="en-US" sz="4500" cap="none" dirty="0" smtClean="0"/>
              <a:t>for 2014-15</a:t>
            </a:r>
            <a:br>
              <a:rPr lang="en-US" sz="4500" cap="none" dirty="0" smtClean="0"/>
            </a:br>
            <a:endParaRPr lang="en-US" sz="4500" cap="none" dirty="0"/>
          </a:p>
        </p:txBody>
      </p:sp>
      <p:sp>
        <p:nvSpPr>
          <p:cNvPr id="3" name="Content Placeholder 2"/>
          <p:cNvSpPr>
            <a:spLocks noGrp="1"/>
          </p:cNvSpPr>
          <p:nvPr>
            <p:ph idx="1"/>
          </p:nvPr>
        </p:nvSpPr>
        <p:spPr>
          <a:xfrm>
            <a:off x="685800" y="1678601"/>
            <a:ext cx="7772400" cy="3981844"/>
          </a:xfrm>
        </p:spPr>
        <p:txBody>
          <a:bodyPr>
            <a:noAutofit/>
          </a:bodyPr>
          <a:lstStyle/>
          <a:p>
            <a:pPr marL="68580" indent="0">
              <a:buNone/>
            </a:pPr>
            <a:endParaRPr lang="en-US" sz="2800" dirty="0"/>
          </a:p>
          <a:p>
            <a:pPr marL="68580" indent="0">
              <a:buNone/>
            </a:pPr>
            <a:endParaRPr lang="en-US" sz="2800" dirty="0"/>
          </a:p>
          <a:p>
            <a:pPr marL="68580" indent="0">
              <a:buNone/>
            </a:pPr>
            <a:endParaRPr lang="en-US" sz="2800" dirty="0"/>
          </a:p>
        </p:txBody>
      </p:sp>
      <p:sp>
        <p:nvSpPr>
          <p:cNvPr id="5" name="TextBox 4"/>
          <p:cNvSpPr txBox="1"/>
          <p:nvPr/>
        </p:nvSpPr>
        <p:spPr>
          <a:xfrm>
            <a:off x="6006925" y="5137302"/>
            <a:ext cx="3044711" cy="861774"/>
          </a:xfrm>
          <a:prstGeom prst="rect">
            <a:avLst/>
          </a:prstGeom>
          <a:noFill/>
        </p:spPr>
        <p:txBody>
          <a:bodyPr wrap="none" rtlCol="0">
            <a:spAutoFit/>
          </a:bodyPr>
          <a:lstStyle/>
          <a:p>
            <a:r>
              <a:rPr lang="en-US" sz="2500" dirty="0" smtClean="0"/>
              <a:t>Bethel School District</a:t>
            </a:r>
          </a:p>
          <a:p>
            <a:r>
              <a:rPr lang="en-US" sz="2500" dirty="0" smtClean="0"/>
              <a:t>April 2014</a:t>
            </a:r>
            <a:endParaRPr lang="en-US" sz="2500" dirty="0"/>
          </a:p>
        </p:txBody>
      </p:sp>
    </p:spTree>
    <p:extLst>
      <p:ext uri="{BB962C8B-B14F-4D97-AF65-F5344CB8AC3E}">
        <p14:creationId xmlns:p14="http://schemas.microsoft.com/office/powerpoint/2010/main" val="89696130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13553" y="470397"/>
            <a:ext cx="8481619" cy="5111651"/>
          </a:xfrm>
        </p:spPr>
        <p:txBody>
          <a:bodyPr>
            <a:normAutofit/>
          </a:bodyPr>
          <a:lstStyle/>
          <a:p>
            <a:pPr marL="68580" indent="0">
              <a:buNone/>
            </a:pPr>
            <a:r>
              <a:rPr lang="en-US" sz="4500" dirty="0"/>
              <a:t>R</a:t>
            </a:r>
            <a:r>
              <a:rPr lang="en-US" sz="4500" dirty="0" smtClean="0"/>
              <a:t>estore </a:t>
            </a:r>
            <a:r>
              <a:rPr lang="en-US" sz="4500" u="sng" dirty="0"/>
              <a:t>curriculum </a:t>
            </a:r>
            <a:r>
              <a:rPr lang="en-US" sz="4500" u="sng" dirty="0" smtClean="0"/>
              <a:t>coherence</a:t>
            </a:r>
            <a:endParaRPr lang="en-US" sz="2400" dirty="0"/>
          </a:p>
          <a:p>
            <a:pPr marL="68580" lvl="1" indent="0">
              <a:lnSpc>
                <a:spcPct val="140000"/>
              </a:lnSpc>
              <a:buNone/>
            </a:pPr>
            <a:r>
              <a:rPr lang="en-US" sz="3200" dirty="0" smtClean="0"/>
              <a:t>Principals . . .</a:t>
            </a:r>
          </a:p>
          <a:p>
            <a:pPr marL="742950" lvl="2">
              <a:lnSpc>
                <a:spcPct val="140000"/>
              </a:lnSpc>
            </a:pPr>
            <a:r>
              <a:rPr lang="en-US" sz="3200" dirty="0" smtClean="0"/>
              <a:t> studied the research results</a:t>
            </a:r>
          </a:p>
          <a:p>
            <a:pPr marL="742950" lvl="2">
              <a:lnSpc>
                <a:spcPct val="140000"/>
              </a:lnSpc>
            </a:pPr>
            <a:r>
              <a:rPr lang="en-US" sz="3200" dirty="0" smtClean="0"/>
              <a:t> came to consensus on a solution</a:t>
            </a:r>
            <a:endParaRPr lang="en-US" sz="3200" dirty="0"/>
          </a:p>
        </p:txBody>
      </p:sp>
      <p:pic>
        <p:nvPicPr>
          <p:cNvPr id="2" name="Picture 1"/>
          <p:cNvPicPr>
            <a:picLocks noChangeAspect="1"/>
          </p:cNvPicPr>
          <p:nvPr/>
        </p:nvPicPr>
        <p:blipFill>
          <a:blip r:embed="rId3"/>
          <a:stretch>
            <a:fillRect/>
          </a:stretch>
        </p:blipFill>
        <p:spPr>
          <a:xfrm>
            <a:off x="2931512" y="3657532"/>
            <a:ext cx="3124200" cy="2603500"/>
          </a:xfrm>
          <a:prstGeom prst="rect">
            <a:avLst/>
          </a:prstGeom>
        </p:spPr>
      </p:pic>
    </p:spTree>
    <p:extLst>
      <p:ext uri="{BB962C8B-B14F-4D97-AF65-F5344CB8AC3E}">
        <p14:creationId xmlns:p14="http://schemas.microsoft.com/office/powerpoint/2010/main" val="19614409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1177"/>
            <a:ext cx="7772400" cy="1409700"/>
          </a:xfrm>
        </p:spPr>
        <p:txBody>
          <a:bodyPr>
            <a:normAutofit/>
          </a:bodyPr>
          <a:lstStyle/>
          <a:p>
            <a:pPr algn="ctr"/>
            <a:r>
              <a:rPr lang="en-US" sz="4500" dirty="0" smtClean="0"/>
              <a:t>Engage New York</a:t>
            </a:r>
            <a:r>
              <a:rPr lang="en-US" dirty="0" smtClean="0"/>
              <a:t/>
            </a:r>
            <a:br>
              <a:rPr lang="en-US" dirty="0" smtClean="0"/>
            </a:br>
            <a:r>
              <a:rPr lang="en-US" sz="3200" dirty="0" smtClean="0"/>
              <a:t>(A Story of Units)</a:t>
            </a:r>
            <a:endParaRPr lang="en-US" sz="3200" dirty="0"/>
          </a:p>
        </p:txBody>
      </p:sp>
      <p:sp>
        <p:nvSpPr>
          <p:cNvPr id="3" name="Content Placeholder 2"/>
          <p:cNvSpPr>
            <a:spLocks noGrp="1"/>
          </p:cNvSpPr>
          <p:nvPr>
            <p:ph idx="1"/>
          </p:nvPr>
        </p:nvSpPr>
        <p:spPr>
          <a:xfrm>
            <a:off x="188132" y="1374721"/>
            <a:ext cx="8779494" cy="4747256"/>
          </a:xfrm>
        </p:spPr>
        <p:txBody>
          <a:bodyPr>
            <a:noAutofit/>
          </a:bodyPr>
          <a:lstStyle/>
          <a:p>
            <a:pPr>
              <a:lnSpc>
                <a:spcPct val="140000"/>
              </a:lnSpc>
            </a:pPr>
            <a:r>
              <a:rPr lang="en-US" sz="3200" dirty="0" smtClean="0"/>
              <a:t> Engage NY was developed by CCSS experts</a:t>
            </a:r>
          </a:p>
          <a:p>
            <a:pPr marL="461963" indent="-392113">
              <a:lnSpc>
                <a:spcPct val="140000"/>
              </a:lnSpc>
            </a:pPr>
            <a:r>
              <a:rPr lang="en-US" sz="3200" dirty="0" smtClean="0"/>
              <a:t>Curriculum modules cover only grade level standards</a:t>
            </a:r>
          </a:p>
          <a:p>
            <a:pPr marL="461963" indent="-392113">
              <a:lnSpc>
                <a:spcPct val="140000"/>
              </a:lnSpc>
            </a:pPr>
            <a:r>
              <a:rPr lang="en-US" sz="3200" dirty="0" smtClean="0"/>
              <a:t>Modules </a:t>
            </a:r>
            <a:r>
              <a:rPr lang="en-US" sz="3200" dirty="0"/>
              <a:t>integrate </a:t>
            </a:r>
            <a:r>
              <a:rPr lang="en-US" sz="3200" dirty="0" smtClean="0"/>
              <a:t>CCSS &amp; Standards for Mathematical Practices </a:t>
            </a:r>
          </a:p>
          <a:p>
            <a:pPr marL="68580" indent="0">
              <a:lnSpc>
                <a:spcPct val="140000"/>
              </a:lnSpc>
              <a:buNone/>
            </a:pPr>
            <a:endParaRPr lang="en-US" sz="3200" dirty="0" smtClean="0"/>
          </a:p>
          <a:p>
            <a:pPr>
              <a:lnSpc>
                <a:spcPct val="140000"/>
              </a:lnSpc>
            </a:pPr>
            <a:endParaRPr lang="en-US" sz="3200" dirty="0"/>
          </a:p>
        </p:txBody>
      </p:sp>
      <p:pic>
        <p:nvPicPr>
          <p:cNvPr id="5" name="Picture 4" descr="Screen shot 2014-03-24 at 2.28.0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5732186"/>
            <a:ext cx="2451100" cy="901700"/>
          </a:xfrm>
          <a:prstGeom prst="rect">
            <a:avLst/>
          </a:prstGeom>
        </p:spPr>
      </p:pic>
    </p:spTree>
    <p:extLst>
      <p:ext uri="{BB962C8B-B14F-4D97-AF65-F5344CB8AC3E}">
        <p14:creationId xmlns:p14="http://schemas.microsoft.com/office/powerpoint/2010/main" val="28924670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shot 2014-03-24 at 2.28.0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06203"/>
            <a:ext cx="1499955" cy="551797"/>
          </a:xfrm>
          <a:prstGeom prst="rect">
            <a:avLst/>
          </a:prstGeom>
        </p:spPr>
      </p:pic>
      <p:graphicFrame>
        <p:nvGraphicFramePr>
          <p:cNvPr id="6" name="Content Placeholder 5"/>
          <p:cNvGraphicFramePr>
            <a:graphicFrameLocks noGrp="1"/>
          </p:cNvGraphicFramePr>
          <p:nvPr>
            <p:ph idx="1"/>
            <p:extLst>
              <p:ext uri="{D42A27DB-BD31-4B8C-83A1-F6EECF244321}">
                <p14:modId xmlns:p14="http://schemas.microsoft.com/office/powerpoint/2010/main" val="535802777"/>
              </p:ext>
            </p:extLst>
          </p:nvPr>
        </p:nvGraphicFramePr>
        <p:xfrm>
          <a:off x="1454725" y="138546"/>
          <a:ext cx="7643093" cy="66569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itle 1"/>
          <p:cNvSpPr>
            <a:spLocks noGrp="1"/>
          </p:cNvSpPr>
          <p:nvPr>
            <p:ph type="title"/>
          </p:nvPr>
        </p:nvSpPr>
        <p:spPr>
          <a:xfrm>
            <a:off x="685800" y="-71177"/>
            <a:ext cx="7772400" cy="1409700"/>
          </a:xfrm>
        </p:spPr>
        <p:txBody>
          <a:bodyPr>
            <a:normAutofit/>
          </a:bodyPr>
          <a:lstStyle/>
          <a:p>
            <a:pPr algn="ctr"/>
            <a:r>
              <a:rPr lang="en-US" sz="4500" dirty="0" err="1" smtClean="0"/>
              <a:t>Engageny</a:t>
            </a:r>
            <a:r>
              <a:rPr lang="en-US" sz="4500" dirty="0" smtClean="0"/>
              <a:t> Lesson Layout</a:t>
            </a:r>
            <a:endParaRPr lang="en-US" sz="3200" dirty="0"/>
          </a:p>
        </p:txBody>
      </p:sp>
    </p:spTree>
    <p:extLst>
      <p:ext uri="{BB962C8B-B14F-4D97-AF65-F5344CB8AC3E}">
        <p14:creationId xmlns:p14="http://schemas.microsoft.com/office/powerpoint/2010/main" val="24658661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6">
                                            <p:graphicEl>
                                              <a:dgm id="{C09A53C2-10DA-CB4C-BC13-F6932604C0B6}"/>
                                            </p:graphicEl>
                                          </p:spTgt>
                                        </p:tgtEl>
                                        <p:attrNameLst>
                                          <p:attrName>style.visibility</p:attrName>
                                        </p:attrNameLst>
                                      </p:cBhvr>
                                      <p:to>
                                        <p:strVal val="visible"/>
                                      </p:to>
                                    </p:set>
                                    <p:anim calcmode="lin" valueType="num">
                                      <p:cBhvr additive="base">
                                        <p:cTn id="11" dur="500"/>
                                        <p:tgtEl>
                                          <p:spTgt spid="6">
                                            <p:graphicEl>
                                              <a:dgm id="{C09A53C2-10DA-CB4C-BC13-F6932604C0B6}"/>
                                            </p:graphicEl>
                                          </p:spTgt>
                                        </p:tgtEl>
                                        <p:attrNameLst>
                                          <p:attrName>ppt_y</p:attrName>
                                        </p:attrNameLst>
                                      </p:cBhvr>
                                      <p:tavLst>
                                        <p:tav tm="0">
                                          <p:val>
                                            <p:strVal val="#ppt_y+#ppt_h*1.125000"/>
                                          </p:val>
                                        </p:tav>
                                        <p:tav tm="100000">
                                          <p:val>
                                            <p:strVal val="#ppt_y"/>
                                          </p:val>
                                        </p:tav>
                                      </p:tavLst>
                                    </p:anim>
                                    <p:animEffect transition="in" filter="wipe(up)">
                                      <p:cBhvr>
                                        <p:cTn id="12" dur="500"/>
                                        <p:tgtEl>
                                          <p:spTgt spid="6">
                                            <p:graphicEl>
                                              <a:dgm id="{C09A53C2-10DA-CB4C-BC13-F6932604C0B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graphicEl>
                                              <a:dgm id="{00D1ECBE-E543-EB4C-9126-4CB031931E67}"/>
                                            </p:graphicEl>
                                          </p:spTgt>
                                        </p:tgtEl>
                                        <p:attrNameLst>
                                          <p:attrName>style.visibility</p:attrName>
                                        </p:attrNameLst>
                                      </p:cBhvr>
                                      <p:to>
                                        <p:strVal val="visible"/>
                                      </p:to>
                                    </p:set>
                                    <p:anim calcmode="lin" valueType="num">
                                      <p:cBhvr additive="base">
                                        <p:cTn id="17" dur="500"/>
                                        <p:tgtEl>
                                          <p:spTgt spid="6">
                                            <p:graphicEl>
                                              <a:dgm id="{00D1ECBE-E543-EB4C-9126-4CB031931E67}"/>
                                            </p:graphicEl>
                                          </p:spTgt>
                                        </p:tgtEl>
                                        <p:attrNameLst>
                                          <p:attrName>ppt_y</p:attrName>
                                        </p:attrNameLst>
                                      </p:cBhvr>
                                      <p:tavLst>
                                        <p:tav tm="0">
                                          <p:val>
                                            <p:strVal val="#ppt_y+#ppt_h*1.125000"/>
                                          </p:val>
                                        </p:tav>
                                        <p:tav tm="100000">
                                          <p:val>
                                            <p:strVal val="#ppt_y"/>
                                          </p:val>
                                        </p:tav>
                                      </p:tavLst>
                                    </p:anim>
                                    <p:animEffect transition="in" filter="wipe(up)">
                                      <p:cBhvr>
                                        <p:cTn id="18" dur="500"/>
                                        <p:tgtEl>
                                          <p:spTgt spid="6">
                                            <p:graphicEl>
                                              <a:dgm id="{00D1ECBE-E543-EB4C-9126-4CB031931E67}"/>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6">
                                            <p:graphicEl>
                                              <a:dgm id="{40C7297E-DF7C-E643-9F5E-7D25DA8B63C6}"/>
                                            </p:graphicEl>
                                          </p:spTgt>
                                        </p:tgtEl>
                                        <p:attrNameLst>
                                          <p:attrName>style.visibility</p:attrName>
                                        </p:attrNameLst>
                                      </p:cBhvr>
                                      <p:to>
                                        <p:strVal val="visible"/>
                                      </p:to>
                                    </p:set>
                                    <p:anim calcmode="lin" valueType="num">
                                      <p:cBhvr additive="base">
                                        <p:cTn id="23" dur="500"/>
                                        <p:tgtEl>
                                          <p:spTgt spid="6">
                                            <p:graphicEl>
                                              <a:dgm id="{40C7297E-DF7C-E643-9F5E-7D25DA8B63C6}"/>
                                            </p:graphicEl>
                                          </p:spTgt>
                                        </p:tgtEl>
                                        <p:attrNameLst>
                                          <p:attrName>ppt_y</p:attrName>
                                        </p:attrNameLst>
                                      </p:cBhvr>
                                      <p:tavLst>
                                        <p:tav tm="0">
                                          <p:val>
                                            <p:strVal val="#ppt_y+#ppt_h*1.125000"/>
                                          </p:val>
                                        </p:tav>
                                        <p:tav tm="100000">
                                          <p:val>
                                            <p:strVal val="#ppt_y"/>
                                          </p:val>
                                        </p:tav>
                                      </p:tavLst>
                                    </p:anim>
                                    <p:animEffect transition="in" filter="wipe(up)">
                                      <p:cBhvr>
                                        <p:cTn id="24" dur="500"/>
                                        <p:tgtEl>
                                          <p:spTgt spid="6">
                                            <p:graphicEl>
                                              <a:dgm id="{40C7297E-DF7C-E643-9F5E-7D25DA8B63C6}"/>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6">
                                            <p:graphicEl>
                                              <a:dgm id="{8909E613-5A14-DF41-B2B7-14B431A71BA5}"/>
                                            </p:graphicEl>
                                          </p:spTgt>
                                        </p:tgtEl>
                                        <p:attrNameLst>
                                          <p:attrName>style.visibility</p:attrName>
                                        </p:attrNameLst>
                                      </p:cBhvr>
                                      <p:to>
                                        <p:strVal val="visible"/>
                                      </p:to>
                                    </p:set>
                                    <p:anim calcmode="lin" valueType="num">
                                      <p:cBhvr additive="base">
                                        <p:cTn id="29" dur="500"/>
                                        <p:tgtEl>
                                          <p:spTgt spid="6">
                                            <p:graphicEl>
                                              <a:dgm id="{8909E613-5A14-DF41-B2B7-14B431A71BA5}"/>
                                            </p:graphicEl>
                                          </p:spTgt>
                                        </p:tgtEl>
                                        <p:attrNameLst>
                                          <p:attrName>ppt_y</p:attrName>
                                        </p:attrNameLst>
                                      </p:cBhvr>
                                      <p:tavLst>
                                        <p:tav tm="0">
                                          <p:val>
                                            <p:strVal val="#ppt_y+#ppt_h*1.125000"/>
                                          </p:val>
                                        </p:tav>
                                        <p:tav tm="100000">
                                          <p:val>
                                            <p:strVal val="#ppt_y"/>
                                          </p:val>
                                        </p:tav>
                                      </p:tavLst>
                                    </p:anim>
                                    <p:animEffect transition="in" filter="wipe(up)">
                                      <p:cBhvr>
                                        <p:cTn id="30" dur="500"/>
                                        <p:tgtEl>
                                          <p:spTgt spid="6">
                                            <p:graphicEl>
                                              <a:dgm id="{8909E613-5A14-DF41-B2B7-14B431A71BA5}"/>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6">
                                            <p:graphicEl>
                                              <a:dgm id="{17E9C436-809C-4745-9C59-1243DF7A59DE}"/>
                                            </p:graphicEl>
                                          </p:spTgt>
                                        </p:tgtEl>
                                        <p:attrNameLst>
                                          <p:attrName>style.visibility</p:attrName>
                                        </p:attrNameLst>
                                      </p:cBhvr>
                                      <p:to>
                                        <p:strVal val="visible"/>
                                      </p:to>
                                    </p:set>
                                    <p:anim calcmode="lin" valueType="num">
                                      <p:cBhvr additive="base">
                                        <p:cTn id="35" dur="500"/>
                                        <p:tgtEl>
                                          <p:spTgt spid="6">
                                            <p:graphicEl>
                                              <a:dgm id="{17E9C436-809C-4745-9C59-1243DF7A59DE}"/>
                                            </p:graphicEl>
                                          </p:spTgt>
                                        </p:tgtEl>
                                        <p:attrNameLst>
                                          <p:attrName>ppt_y</p:attrName>
                                        </p:attrNameLst>
                                      </p:cBhvr>
                                      <p:tavLst>
                                        <p:tav tm="0">
                                          <p:val>
                                            <p:strVal val="#ppt_y+#ppt_h*1.125000"/>
                                          </p:val>
                                        </p:tav>
                                        <p:tav tm="100000">
                                          <p:val>
                                            <p:strVal val="#ppt_y"/>
                                          </p:val>
                                        </p:tav>
                                      </p:tavLst>
                                    </p:anim>
                                    <p:animEffect transition="in" filter="wipe(up)">
                                      <p:cBhvr>
                                        <p:cTn id="36" dur="500"/>
                                        <p:tgtEl>
                                          <p:spTgt spid="6">
                                            <p:graphicEl>
                                              <a:dgm id="{17E9C436-809C-4745-9C59-1243DF7A59DE}"/>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6">
                                            <p:graphicEl>
                                              <a:dgm id="{BB8260C8-0910-A047-A767-F9B0EB42A784}"/>
                                            </p:graphicEl>
                                          </p:spTgt>
                                        </p:tgtEl>
                                        <p:attrNameLst>
                                          <p:attrName>style.visibility</p:attrName>
                                        </p:attrNameLst>
                                      </p:cBhvr>
                                      <p:to>
                                        <p:strVal val="visible"/>
                                      </p:to>
                                    </p:set>
                                    <p:anim calcmode="lin" valueType="num">
                                      <p:cBhvr additive="base">
                                        <p:cTn id="41" dur="500"/>
                                        <p:tgtEl>
                                          <p:spTgt spid="6">
                                            <p:graphicEl>
                                              <a:dgm id="{BB8260C8-0910-A047-A767-F9B0EB42A784}"/>
                                            </p:graphicEl>
                                          </p:spTgt>
                                        </p:tgtEl>
                                        <p:attrNameLst>
                                          <p:attrName>ppt_y</p:attrName>
                                        </p:attrNameLst>
                                      </p:cBhvr>
                                      <p:tavLst>
                                        <p:tav tm="0">
                                          <p:val>
                                            <p:strVal val="#ppt_y+#ppt_h*1.125000"/>
                                          </p:val>
                                        </p:tav>
                                        <p:tav tm="100000">
                                          <p:val>
                                            <p:strVal val="#ppt_y"/>
                                          </p:val>
                                        </p:tav>
                                      </p:tavLst>
                                    </p:anim>
                                    <p:animEffect transition="in" filter="wipe(up)">
                                      <p:cBhvr>
                                        <p:cTn id="42" dur="500"/>
                                        <p:tgtEl>
                                          <p:spTgt spid="6">
                                            <p:graphicEl>
                                              <a:dgm id="{BB8260C8-0910-A047-A767-F9B0EB42A784}"/>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6">
                                            <p:graphicEl>
                                              <a:dgm id="{CDF413DC-F4DE-7346-89A6-58EBE187F58E}"/>
                                            </p:graphicEl>
                                          </p:spTgt>
                                        </p:tgtEl>
                                        <p:attrNameLst>
                                          <p:attrName>style.visibility</p:attrName>
                                        </p:attrNameLst>
                                      </p:cBhvr>
                                      <p:to>
                                        <p:strVal val="visible"/>
                                      </p:to>
                                    </p:set>
                                    <p:anim calcmode="lin" valueType="num">
                                      <p:cBhvr additive="base">
                                        <p:cTn id="47" dur="500"/>
                                        <p:tgtEl>
                                          <p:spTgt spid="6">
                                            <p:graphicEl>
                                              <a:dgm id="{CDF413DC-F4DE-7346-89A6-58EBE187F58E}"/>
                                            </p:graphicEl>
                                          </p:spTgt>
                                        </p:tgtEl>
                                        <p:attrNameLst>
                                          <p:attrName>ppt_y</p:attrName>
                                        </p:attrNameLst>
                                      </p:cBhvr>
                                      <p:tavLst>
                                        <p:tav tm="0">
                                          <p:val>
                                            <p:strVal val="#ppt_y+#ppt_h*1.125000"/>
                                          </p:val>
                                        </p:tav>
                                        <p:tav tm="100000">
                                          <p:val>
                                            <p:strVal val="#ppt_y"/>
                                          </p:val>
                                        </p:tav>
                                      </p:tavLst>
                                    </p:anim>
                                    <p:animEffect transition="in" filter="wipe(up)">
                                      <p:cBhvr>
                                        <p:cTn id="48" dur="500"/>
                                        <p:tgtEl>
                                          <p:spTgt spid="6">
                                            <p:graphicEl>
                                              <a:dgm id="{CDF413DC-F4DE-7346-89A6-58EBE187F58E}"/>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grpId="0" nodeType="clickEffect">
                                  <p:stCondLst>
                                    <p:cond delay="0"/>
                                  </p:stCondLst>
                                  <p:childTnLst>
                                    <p:set>
                                      <p:cBhvr>
                                        <p:cTn id="52" dur="1" fill="hold">
                                          <p:stCondLst>
                                            <p:cond delay="0"/>
                                          </p:stCondLst>
                                        </p:cTn>
                                        <p:tgtEl>
                                          <p:spTgt spid="6">
                                            <p:graphicEl>
                                              <a:dgm id="{560C60A6-4ED7-244B-96F7-8C20C3647C18}"/>
                                            </p:graphicEl>
                                          </p:spTgt>
                                        </p:tgtEl>
                                        <p:attrNameLst>
                                          <p:attrName>style.visibility</p:attrName>
                                        </p:attrNameLst>
                                      </p:cBhvr>
                                      <p:to>
                                        <p:strVal val="visible"/>
                                      </p:to>
                                    </p:set>
                                    <p:anim calcmode="lin" valueType="num">
                                      <p:cBhvr additive="base">
                                        <p:cTn id="53" dur="500"/>
                                        <p:tgtEl>
                                          <p:spTgt spid="6">
                                            <p:graphicEl>
                                              <a:dgm id="{560C60A6-4ED7-244B-96F7-8C20C3647C18}"/>
                                            </p:graphicEl>
                                          </p:spTgt>
                                        </p:tgtEl>
                                        <p:attrNameLst>
                                          <p:attrName>ppt_y</p:attrName>
                                        </p:attrNameLst>
                                      </p:cBhvr>
                                      <p:tavLst>
                                        <p:tav tm="0">
                                          <p:val>
                                            <p:strVal val="#ppt_y+#ppt_h*1.125000"/>
                                          </p:val>
                                        </p:tav>
                                        <p:tav tm="100000">
                                          <p:val>
                                            <p:strVal val="#ppt_y"/>
                                          </p:val>
                                        </p:tav>
                                      </p:tavLst>
                                    </p:anim>
                                    <p:animEffect transition="in" filter="wipe(up)">
                                      <p:cBhvr>
                                        <p:cTn id="54" dur="500"/>
                                        <p:tgtEl>
                                          <p:spTgt spid="6">
                                            <p:graphicEl>
                                              <a:dgm id="{560C60A6-4ED7-244B-96F7-8C20C3647C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P spid="12"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14"/>
            <a:ext cx="7772400" cy="1409700"/>
          </a:xfrm>
        </p:spPr>
        <p:txBody>
          <a:bodyPr>
            <a:normAutofit/>
          </a:bodyPr>
          <a:lstStyle/>
          <a:p>
            <a:pPr algn="ctr"/>
            <a:r>
              <a:rPr lang="en-US" sz="4500" dirty="0" smtClean="0"/>
              <a:t>Engage New York</a:t>
            </a:r>
            <a:r>
              <a:rPr lang="en-US" dirty="0" smtClean="0"/>
              <a:t/>
            </a:r>
            <a:br>
              <a:rPr lang="en-US" dirty="0" smtClean="0"/>
            </a:br>
            <a:r>
              <a:rPr lang="en-US" sz="3200" dirty="0" smtClean="0"/>
              <a:t>(A Story of Units)</a:t>
            </a:r>
            <a:endParaRPr lang="en-US" sz="3200" dirty="0"/>
          </a:p>
        </p:txBody>
      </p:sp>
      <p:sp>
        <p:nvSpPr>
          <p:cNvPr id="3" name="Content Placeholder 2"/>
          <p:cNvSpPr>
            <a:spLocks noGrp="1"/>
          </p:cNvSpPr>
          <p:nvPr>
            <p:ph idx="1"/>
          </p:nvPr>
        </p:nvSpPr>
        <p:spPr>
          <a:xfrm>
            <a:off x="228600" y="1439670"/>
            <a:ext cx="8779494" cy="4502966"/>
          </a:xfrm>
        </p:spPr>
        <p:txBody>
          <a:bodyPr>
            <a:normAutofit/>
          </a:bodyPr>
          <a:lstStyle/>
          <a:p>
            <a:pPr marL="68580" indent="0">
              <a:lnSpc>
                <a:spcPct val="130000"/>
              </a:lnSpc>
              <a:buNone/>
            </a:pPr>
            <a:r>
              <a:rPr lang="en-US" sz="3200" dirty="0" smtClean="0"/>
              <a:t>Module Information</a:t>
            </a:r>
          </a:p>
          <a:p>
            <a:pPr>
              <a:lnSpc>
                <a:spcPct val="130000"/>
              </a:lnSpc>
              <a:buFont typeface="Wingdings" charset="2"/>
              <a:buChar char="u"/>
            </a:pPr>
            <a:r>
              <a:rPr lang="en-US" sz="3200" dirty="0" smtClean="0"/>
              <a:t> Exit tickets</a:t>
            </a:r>
          </a:p>
          <a:p>
            <a:pPr>
              <a:lnSpc>
                <a:spcPct val="130000"/>
              </a:lnSpc>
              <a:buFont typeface="Wingdings" charset="2"/>
              <a:buChar char="u"/>
            </a:pPr>
            <a:r>
              <a:rPr lang="en-US" sz="3200" dirty="0" smtClean="0"/>
              <a:t> Mid- </a:t>
            </a:r>
            <a:r>
              <a:rPr lang="en-US" sz="3200" dirty="0"/>
              <a:t>&amp;</a:t>
            </a:r>
            <a:r>
              <a:rPr lang="en-US" sz="3200" dirty="0" smtClean="0"/>
              <a:t> end of module assessments</a:t>
            </a:r>
          </a:p>
          <a:p>
            <a:pPr>
              <a:lnSpc>
                <a:spcPct val="130000"/>
              </a:lnSpc>
              <a:buFont typeface="Wingdings" charset="2"/>
              <a:buChar char="u"/>
            </a:pPr>
            <a:r>
              <a:rPr lang="en-US" sz="3200" dirty="0" smtClean="0"/>
              <a:t> Student workbooks </a:t>
            </a:r>
          </a:p>
          <a:p>
            <a:pPr>
              <a:lnSpc>
                <a:spcPct val="130000"/>
              </a:lnSpc>
              <a:buFont typeface="Wingdings" charset="2"/>
              <a:buChar char="u"/>
            </a:pPr>
            <a:r>
              <a:rPr lang="en-US" sz="3200" dirty="0" smtClean="0"/>
              <a:t> Most </a:t>
            </a:r>
            <a:r>
              <a:rPr lang="en-US" sz="3200" dirty="0" err="1" smtClean="0"/>
              <a:t>manipulatives</a:t>
            </a:r>
            <a:r>
              <a:rPr lang="en-US" sz="3200" dirty="0" smtClean="0"/>
              <a:t> will be provided</a:t>
            </a:r>
          </a:p>
          <a:p>
            <a:pPr marL="68580" indent="0">
              <a:lnSpc>
                <a:spcPct val="130000"/>
              </a:lnSpc>
              <a:buNone/>
            </a:pPr>
            <a:endParaRPr lang="en-US" sz="3200" dirty="0" smtClean="0"/>
          </a:p>
          <a:p>
            <a:pPr marL="68580" indent="0">
              <a:lnSpc>
                <a:spcPct val="130000"/>
              </a:lnSpc>
              <a:buNone/>
            </a:pPr>
            <a:endParaRPr lang="en-US" sz="3200" dirty="0" smtClean="0"/>
          </a:p>
          <a:p>
            <a:pPr>
              <a:lnSpc>
                <a:spcPct val="130000"/>
              </a:lnSpc>
            </a:pPr>
            <a:endParaRPr lang="en-US" sz="3200" dirty="0"/>
          </a:p>
        </p:txBody>
      </p:sp>
      <p:pic>
        <p:nvPicPr>
          <p:cNvPr id="5" name="Picture 4" descr="Screen shot 2014-03-24 at 2.28.0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5732186"/>
            <a:ext cx="2451100" cy="901700"/>
          </a:xfrm>
          <a:prstGeom prst="rect">
            <a:avLst/>
          </a:prstGeom>
        </p:spPr>
      </p:pic>
    </p:spTree>
    <p:extLst>
      <p:ext uri="{BB962C8B-B14F-4D97-AF65-F5344CB8AC3E}">
        <p14:creationId xmlns:p14="http://schemas.microsoft.com/office/powerpoint/2010/main" val="13479585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0843" y="113001"/>
            <a:ext cx="8207357" cy="1143000"/>
          </a:xfrm>
        </p:spPr>
        <p:txBody>
          <a:bodyPr>
            <a:noAutofit/>
          </a:bodyPr>
          <a:lstStyle/>
          <a:p>
            <a:r>
              <a:rPr lang="en-US" sz="4500" dirty="0" smtClean="0"/>
              <a:t>Professional Development</a:t>
            </a:r>
            <a:endParaRPr lang="en-US" sz="4500" dirty="0"/>
          </a:p>
        </p:txBody>
      </p:sp>
      <p:graphicFrame>
        <p:nvGraphicFramePr>
          <p:cNvPr id="5" name="Content Placeholder 1"/>
          <p:cNvGraphicFramePr>
            <a:graphicFrameLocks/>
          </p:cNvGraphicFramePr>
          <p:nvPr>
            <p:extLst>
              <p:ext uri="{D42A27DB-BD31-4B8C-83A1-F6EECF244321}">
                <p14:modId xmlns:p14="http://schemas.microsoft.com/office/powerpoint/2010/main" val="383080289"/>
              </p:ext>
            </p:extLst>
          </p:nvPr>
        </p:nvGraphicFramePr>
        <p:xfrm>
          <a:off x="154340" y="1139368"/>
          <a:ext cx="8989659" cy="3484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781932" y="3885208"/>
            <a:ext cx="7571303" cy="1692771"/>
          </a:xfrm>
          <a:prstGeom prst="rect">
            <a:avLst/>
          </a:prstGeom>
          <a:noFill/>
        </p:spPr>
        <p:txBody>
          <a:bodyPr wrap="none" rtlCol="0">
            <a:spAutoFit/>
          </a:bodyPr>
          <a:lstStyle/>
          <a:p>
            <a:r>
              <a:rPr lang="en-US" sz="3200" dirty="0" err="1" smtClean="0"/>
              <a:t>EngageNY</a:t>
            </a:r>
            <a:r>
              <a:rPr lang="en-US" sz="3200" dirty="0" smtClean="0"/>
              <a:t> Teacher Leader Cohort</a:t>
            </a:r>
          </a:p>
          <a:p>
            <a:endParaRPr lang="en-US" sz="1000" dirty="0" smtClean="0"/>
          </a:p>
          <a:p>
            <a:pPr marL="914400" lvl="1" indent="-457200">
              <a:buClr>
                <a:schemeClr val="accent5"/>
              </a:buClr>
              <a:buFont typeface="Wingdings" charset="2"/>
              <a:buChar char="u"/>
            </a:pPr>
            <a:r>
              <a:rPr lang="en-US" sz="3200" dirty="0"/>
              <a:t> </a:t>
            </a:r>
            <a:r>
              <a:rPr lang="en-US" sz="3000" dirty="0" smtClean="0">
                <a:solidFill>
                  <a:schemeClr val="bg1"/>
                </a:solidFill>
              </a:rPr>
              <a:t>Application Process</a:t>
            </a:r>
          </a:p>
          <a:p>
            <a:pPr marL="914400" lvl="1" indent="-457200">
              <a:buClr>
                <a:schemeClr val="accent5"/>
              </a:buClr>
              <a:buFont typeface="Wingdings" charset="2"/>
              <a:buChar char="u"/>
            </a:pPr>
            <a:r>
              <a:rPr lang="en-US" sz="3000" dirty="0" smtClean="0">
                <a:solidFill>
                  <a:schemeClr val="bg1"/>
                </a:solidFill>
              </a:rPr>
              <a:t> Contact Lori </a:t>
            </a:r>
            <a:r>
              <a:rPr lang="en-US" sz="3000" dirty="0" err="1" smtClean="0">
                <a:solidFill>
                  <a:schemeClr val="bg1"/>
                </a:solidFill>
              </a:rPr>
              <a:t>Honig</a:t>
            </a:r>
            <a:r>
              <a:rPr lang="en-US" sz="3000" dirty="0" smtClean="0">
                <a:solidFill>
                  <a:schemeClr val="bg1"/>
                </a:solidFill>
              </a:rPr>
              <a:t> (</a:t>
            </a:r>
            <a:r>
              <a:rPr lang="en-US" sz="3000" dirty="0" err="1" smtClean="0">
                <a:solidFill>
                  <a:schemeClr val="bg1"/>
                </a:solidFill>
              </a:rPr>
              <a:t>lhonig</a:t>
            </a:r>
            <a:r>
              <a:rPr lang="en-US" sz="3000" dirty="0" smtClean="0">
                <a:solidFill>
                  <a:schemeClr val="bg1"/>
                </a:solidFill>
              </a:rPr>
              <a:t>@</a:t>
            </a:r>
            <a:r>
              <a:rPr lang="en-US" sz="3000" dirty="0">
                <a:solidFill>
                  <a:schemeClr val="bg1"/>
                </a:solidFill>
              </a:rPr>
              <a:t> </a:t>
            </a:r>
            <a:r>
              <a:rPr lang="en-US" sz="3000" dirty="0" smtClean="0">
                <a:solidFill>
                  <a:schemeClr val="bg1"/>
                </a:solidFill>
              </a:rPr>
              <a:t>or x 6947)</a:t>
            </a:r>
            <a:endParaRPr lang="en-US" sz="3000" dirty="0">
              <a:solidFill>
                <a:schemeClr val="bg1"/>
              </a:solidFill>
            </a:endParaRPr>
          </a:p>
        </p:txBody>
      </p:sp>
    </p:spTree>
    <p:extLst>
      <p:ext uri="{BB962C8B-B14F-4D97-AF65-F5344CB8AC3E}">
        <p14:creationId xmlns:p14="http://schemas.microsoft.com/office/powerpoint/2010/main" val="2357951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graphicEl>
                                              <a:dgm id="{89255FE9-4CD1-C844-9A61-B6B670E83DB9}"/>
                                            </p:graphicEl>
                                          </p:spTgt>
                                        </p:tgtEl>
                                        <p:attrNameLst>
                                          <p:attrName>style.visibility</p:attrName>
                                        </p:attrNameLst>
                                      </p:cBhvr>
                                      <p:to>
                                        <p:strVal val="visible"/>
                                      </p:to>
                                    </p:set>
                                    <p:anim calcmode="lin" valueType="num">
                                      <p:cBhvr additive="base">
                                        <p:cTn id="7" dur="500"/>
                                        <p:tgtEl>
                                          <p:spTgt spid="5">
                                            <p:graphicEl>
                                              <a:dgm id="{89255FE9-4CD1-C844-9A61-B6B670E83DB9}"/>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5">
                                            <p:graphicEl>
                                              <a:dgm id="{89255FE9-4CD1-C844-9A61-B6B670E83DB9}"/>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
                                            <p:graphicEl>
                                              <a:dgm id="{150A1915-7EEB-2141-8160-D7F5720D97AD}"/>
                                            </p:graphicEl>
                                          </p:spTgt>
                                        </p:tgtEl>
                                        <p:attrNameLst>
                                          <p:attrName>style.visibility</p:attrName>
                                        </p:attrNameLst>
                                      </p:cBhvr>
                                      <p:to>
                                        <p:strVal val="visible"/>
                                      </p:to>
                                    </p:set>
                                    <p:anim calcmode="lin" valueType="num">
                                      <p:cBhvr additive="base">
                                        <p:cTn id="13" dur="500"/>
                                        <p:tgtEl>
                                          <p:spTgt spid="5">
                                            <p:graphicEl>
                                              <a:dgm id="{150A1915-7EEB-2141-8160-D7F5720D97AD}"/>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5">
                                            <p:graphicEl>
                                              <a:dgm id="{150A1915-7EEB-2141-8160-D7F5720D97AD}"/>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5">
                                            <p:graphicEl>
                                              <a:dgm id="{D40725A2-3F13-9C49-854A-672BCDC46040}"/>
                                            </p:graphicEl>
                                          </p:spTgt>
                                        </p:tgtEl>
                                        <p:attrNameLst>
                                          <p:attrName>style.visibility</p:attrName>
                                        </p:attrNameLst>
                                      </p:cBhvr>
                                      <p:to>
                                        <p:strVal val="visible"/>
                                      </p:to>
                                    </p:set>
                                    <p:anim calcmode="lin" valueType="num">
                                      <p:cBhvr additive="base">
                                        <p:cTn id="19" dur="500"/>
                                        <p:tgtEl>
                                          <p:spTgt spid="5">
                                            <p:graphicEl>
                                              <a:dgm id="{D40725A2-3F13-9C49-854A-672BCDC46040}"/>
                                            </p:graphicEl>
                                          </p:spTgt>
                                        </p:tgtEl>
                                        <p:attrNameLst>
                                          <p:attrName>ppt_y</p:attrName>
                                        </p:attrNameLst>
                                      </p:cBhvr>
                                      <p:tavLst>
                                        <p:tav tm="0">
                                          <p:val>
                                            <p:strVal val="#ppt_y+#ppt_h*1.125000"/>
                                          </p:val>
                                        </p:tav>
                                        <p:tav tm="100000">
                                          <p:val>
                                            <p:strVal val="#ppt_y"/>
                                          </p:val>
                                        </p:tav>
                                      </p:tavLst>
                                    </p:anim>
                                    <p:animEffect transition="in" filter="wipe(up)">
                                      <p:cBhvr>
                                        <p:cTn id="20" dur="500"/>
                                        <p:tgtEl>
                                          <p:spTgt spid="5">
                                            <p:graphicEl>
                                              <a:dgm id="{D40725A2-3F13-9C49-854A-672BCDC46040}"/>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anim calcmode="lin" valueType="num">
                                      <p:cBhvr additive="base">
                                        <p:cTn id="25" dur="500"/>
                                        <p:tgtEl>
                                          <p:spTgt spid="2">
                                            <p:txEl>
                                              <p:pRg st="0" end="0"/>
                                            </p:txEl>
                                          </p:spTgt>
                                        </p:tgtEl>
                                        <p:attrNameLst>
                                          <p:attrName>ppt_y</p:attrName>
                                        </p:attrNameLst>
                                      </p:cBhvr>
                                      <p:tavLst>
                                        <p:tav tm="0">
                                          <p:val>
                                            <p:strVal val="#ppt_y+#ppt_h*1.125000"/>
                                          </p:val>
                                        </p:tav>
                                        <p:tav tm="100000">
                                          <p:val>
                                            <p:strVal val="#ppt_y"/>
                                          </p:val>
                                        </p:tav>
                                      </p:tavLst>
                                    </p:anim>
                                    <p:animEffect transition="in" filter="wipe(up)">
                                      <p:cBhvr>
                                        <p:cTn id="26" dur="500"/>
                                        <p:tgtEl>
                                          <p:spTgt spid="2">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 calcmode="lin" valueType="num">
                                      <p:cBhvr additive="base">
                                        <p:cTn id="31" dur="500"/>
                                        <p:tgtEl>
                                          <p:spTgt spid="2">
                                            <p:txEl>
                                              <p:pRg st="2" end="2"/>
                                            </p:txEl>
                                          </p:spTgt>
                                        </p:tgtEl>
                                        <p:attrNameLst>
                                          <p:attrName>ppt_y</p:attrName>
                                        </p:attrNameLst>
                                      </p:cBhvr>
                                      <p:tavLst>
                                        <p:tav tm="0">
                                          <p:val>
                                            <p:strVal val="#ppt_y+#ppt_h*1.125000"/>
                                          </p:val>
                                        </p:tav>
                                        <p:tav tm="100000">
                                          <p:val>
                                            <p:strVal val="#ppt_y"/>
                                          </p:val>
                                        </p:tav>
                                      </p:tavLst>
                                    </p:anim>
                                    <p:animEffect transition="in" filter="wipe(up)">
                                      <p:cBhvr>
                                        <p:cTn id="32" dur="500"/>
                                        <p:tgtEl>
                                          <p:spTgt spid="2">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2">
                                            <p:txEl>
                                              <p:pRg st="3" end="3"/>
                                            </p:txEl>
                                          </p:spTgt>
                                        </p:tgtEl>
                                        <p:attrNameLst>
                                          <p:attrName>style.visibility</p:attrName>
                                        </p:attrNameLst>
                                      </p:cBhvr>
                                      <p:to>
                                        <p:strVal val="visible"/>
                                      </p:to>
                                    </p:set>
                                    <p:anim calcmode="lin" valueType="num">
                                      <p:cBhvr additive="base">
                                        <p:cTn id="37" dur="500"/>
                                        <p:tgtEl>
                                          <p:spTgt spid="2">
                                            <p:txEl>
                                              <p:pRg st="3" end="3"/>
                                            </p:txEl>
                                          </p:spTgt>
                                        </p:tgtEl>
                                        <p:attrNameLst>
                                          <p:attrName>ppt_y</p:attrName>
                                        </p:attrNameLst>
                                      </p:cBhvr>
                                      <p:tavLst>
                                        <p:tav tm="0">
                                          <p:val>
                                            <p:strVal val="#ppt_y+#ppt_h*1.125000"/>
                                          </p:val>
                                        </p:tav>
                                        <p:tav tm="100000">
                                          <p:val>
                                            <p:strVal val="#ppt_y"/>
                                          </p:val>
                                        </p:tav>
                                      </p:tavLst>
                                    </p:anim>
                                    <p:animEffect transition="in" filter="wipe(up)">
                                      <p:cBhvr>
                                        <p:cTn id="38"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2" grpId="0" build="p" bldLvl="3"/>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500" dirty="0" smtClean="0"/>
              <a:t>For More information</a:t>
            </a:r>
            <a:endParaRPr lang="en-US" sz="4500" dirty="0"/>
          </a:p>
        </p:txBody>
      </p:sp>
      <p:sp>
        <p:nvSpPr>
          <p:cNvPr id="9" name="TextBox 8"/>
          <p:cNvSpPr txBox="1"/>
          <p:nvPr/>
        </p:nvSpPr>
        <p:spPr>
          <a:xfrm>
            <a:off x="250843" y="1766496"/>
            <a:ext cx="8638395" cy="1446550"/>
          </a:xfrm>
          <a:prstGeom prst="rect">
            <a:avLst/>
          </a:prstGeom>
          <a:noFill/>
        </p:spPr>
        <p:txBody>
          <a:bodyPr wrap="square" rtlCol="0">
            <a:spAutoFit/>
          </a:bodyPr>
          <a:lstStyle/>
          <a:p>
            <a:pPr algn="ctr"/>
            <a:endParaRPr lang="en-US" sz="4400" dirty="0">
              <a:solidFill>
                <a:schemeClr val="accent3"/>
              </a:solidFill>
            </a:endParaRPr>
          </a:p>
          <a:p>
            <a:pPr algn="ctr"/>
            <a:r>
              <a:rPr lang="en-US" sz="4400" dirty="0" err="1" smtClean="0">
                <a:solidFill>
                  <a:schemeClr val="accent3"/>
                </a:solidFill>
              </a:rPr>
              <a:t>www.engageny.org</a:t>
            </a:r>
            <a:r>
              <a:rPr lang="en-US" sz="4400" dirty="0">
                <a:solidFill>
                  <a:schemeClr val="accent3"/>
                </a:solidFill>
              </a:rPr>
              <a:t>/mathematics</a:t>
            </a:r>
          </a:p>
        </p:txBody>
      </p:sp>
      <p:pic>
        <p:nvPicPr>
          <p:cNvPr id="6" name="Picture 5" descr="Screen shot 2014-03-24 at 2.28.0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5732186"/>
            <a:ext cx="2451100" cy="901700"/>
          </a:xfrm>
          <a:prstGeom prst="rect">
            <a:avLst/>
          </a:prstGeom>
        </p:spPr>
      </p:pic>
    </p:spTree>
    <p:extLst>
      <p:ext uri="{BB962C8B-B14F-4D97-AF65-F5344CB8AC3E}">
        <p14:creationId xmlns:p14="http://schemas.microsoft.com/office/powerpoint/2010/main" val="23513202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65" y="429721"/>
            <a:ext cx="8716784" cy="1606951"/>
          </a:xfrm>
        </p:spPr>
        <p:txBody>
          <a:bodyPr>
            <a:noAutofit/>
          </a:bodyPr>
          <a:lstStyle/>
          <a:p>
            <a:pPr algn="ctr"/>
            <a:r>
              <a:rPr lang="en-US" sz="4500" cap="none" dirty="0" smtClean="0"/>
              <a:t>Mathematics </a:t>
            </a:r>
            <a:br>
              <a:rPr lang="en-US" sz="4500" cap="none" dirty="0" smtClean="0"/>
            </a:br>
            <a:r>
              <a:rPr lang="en-US" sz="4500" cap="none" dirty="0" smtClean="0"/>
              <a:t>&amp; </a:t>
            </a:r>
            <a:br>
              <a:rPr lang="en-US" sz="4500" cap="none" dirty="0" smtClean="0"/>
            </a:br>
            <a:r>
              <a:rPr lang="en-US" sz="4500" cap="none" dirty="0" smtClean="0"/>
              <a:t>The Common Core State Standards</a:t>
            </a:r>
            <a:endParaRPr lang="en-US" sz="4500" cap="none" dirty="0"/>
          </a:p>
        </p:txBody>
      </p:sp>
      <p:sp>
        <p:nvSpPr>
          <p:cNvPr id="3" name="Content Placeholder 2"/>
          <p:cNvSpPr>
            <a:spLocks noGrp="1"/>
          </p:cNvSpPr>
          <p:nvPr>
            <p:ph idx="1"/>
          </p:nvPr>
        </p:nvSpPr>
        <p:spPr>
          <a:xfrm>
            <a:off x="685800" y="1678601"/>
            <a:ext cx="7772400" cy="3981844"/>
          </a:xfrm>
        </p:spPr>
        <p:txBody>
          <a:bodyPr>
            <a:noAutofit/>
          </a:bodyPr>
          <a:lstStyle/>
          <a:p>
            <a:pPr marL="68580" indent="0">
              <a:buNone/>
            </a:pPr>
            <a:endParaRPr lang="en-US" sz="2800" dirty="0"/>
          </a:p>
          <a:p>
            <a:pPr marL="68580" indent="0">
              <a:buNone/>
            </a:pPr>
            <a:endParaRPr lang="en-US" sz="2800" dirty="0"/>
          </a:p>
          <a:p>
            <a:pPr marL="68580" indent="0">
              <a:buNone/>
            </a:pPr>
            <a:endParaRPr lang="en-US" sz="2800" dirty="0"/>
          </a:p>
        </p:txBody>
      </p:sp>
      <p:pic>
        <p:nvPicPr>
          <p:cNvPr id="4" name="Picture 3" descr="Screen Shot 2014-04-07 at 9.04.5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0407" y="3028461"/>
            <a:ext cx="4601512" cy="1801443"/>
          </a:xfrm>
          <a:prstGeom prst="rect">
            <a:avLst/>
          </a:prstGeom>
        </p:spPr>
      </p:pic>
    </p:spTree>
    <p:extLst>
      <p:ext uri="{BB962C8B-B14F-4D97-AF65-F5344CB8AC3E}">
        <p14:creationId xmlns:p14="http://schemas.microsoft.com/office/powerpoint/2010/main" val="119081087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dirty="0" smtClean="0"/>
              <a:t>In This Video . . . </a:t>
            </a:r>
            <a:endParaRPr lang="en-US" sz="4500" dirty="0"/>
          </a:p>
        </p:txBody>
      </p:sp>
      <p:sp>
        <p:nvSpPr>
          <p:cNvPr id="3" name="Content Placeholder 2"/>
          <p:cNvSpPr>
            <a:spLocks noGrp="1"/>
          </p:cNvSpPr>
          <p:nvPr>
            <p:ph idx="1"/>
          </p:nvPr>
        </p:nvSpPr>
        <p:spPr>
          <a:xfrm>
            <a:off x="360585" y="1163637"/>
            <a:ext cx="8481619" cy="3916363"/>
          </a:xfrm>
        </p:spPr>
        <p:txBody>
          <a:bodyPr>
            <a:noAutofit/>
          </a:bodyPr>
          <a:lstStyle/>
          <a:p>
            <a:pPr>
              <a:lnSpc>
                <a:spcPct val="200000"/>
              </a:lnSpc>
            </a:pPr>
            <a:r>
              <a:rPr lang="en-US" sz="3200" dirty="0" smtClean="0"/>
              <a:t> Alignment of CCSS &amp; Everyday Mathematics</a:t>
            </a:r>
          </a:p>
          <a:p>
            <a:pPr>
              <a:lnSpc>
                <a:spcPct val="200000"/>
              </a:lnSpc>
            </a:pPr>
            <a:r>
              <a:rPr lang="en-US" sz="3200" dirty="0" smtClean="0"/>
              <a:t> Process to evaluate EDM </a:t>
            </a:r>
            <a:r>
              <a:rPr lang="en-US" sz="3200" dirty="0"/>
              <a:t>&amp;</a:t>
            </a:r>
            <a:r>
              <a:rPr lang="en-US" sz="3200" dirty="0" smtClean="0"/>
              <a:t> Engage NY</a:t>
            </a:r>
          </a:p>
          <a:p>
            <a:pPr>
              <a:lnSpc>
                <a:spcPct val="200000"/>
              </a:lnSpc>
            </a:pPr>
            <a:r>
              <a:rPr lang="en-US" sz="3200" dirty="0" smtClean="0"/>
              <a:t> Why Bethel is moving to Engage NY</a:t>
            </a:r>
          </a:p>
          <a:p>
            <a:pPr>
              <a:lnSpc>
                <a:spcPct val="200000"/>
              </a:lnSpc>
            </a:pPr>
            <a:r>
              <a:rPr lang="en-US" sz="3200" dirty="0" smtClean="0"/>
              <a:t> Upcoming professional development</a:t>
            </a:r>
            <a:endParaRPr lang="en-US" sz="3200" dirty="0"/>
          </a:p>
        </p:txBody>
      </p:sp>
    </p:spTree>
    <p:extLst>
      <p:ext uri="{BB962C8B-B14F-4D97-AF65-F5344CB8AC3E}">
        <p14:creationId xmlns:p14="http://schemas.microsoft.com/office/powerpoint/2010/main" val="19927401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114" y="298768"/>
            <a:ext cx="8548249" cy="5549837"/>
          </a:xfrm>
        </p:spPr>
        <p:txBody>
          <a:bodyPr>
            <a:noAutofit/>
          </a:bodyPr>
          <a:lstStyle/>
          <a:p>
            <a:pPr marL="68580" indent="0">
              <a:buNone/>
            </a:pPr>
            <a:r>
              <a:rPr lang="en-US" sz="4500" dirty="0" smtClean="0"/>
              <a:t>Background Information</a:t>
            </a:r>
            <a:endParaRPr lang="en-US" sz="4500" dirty="0"/>
          </a:p>
          <a:p>
            <a:pPr>
              <a:lnSpc>
                <a:spcPct val="120000"/>
              </a:lnSpc>
              <a:buFont typeface="Wingdings" charset="2"/>
              <a:buChar char="u"/>
            </a:pPr>
            <a:r>
              <a:rPr lang="en-US" sz="2600" dirty="0" smtClean="0"/>
              <a:t> </a:t>
            </a:r>
            <a:r>
              <a:rPr lang="en-US" sz="3200" dirty="0" smtClean="0"/>
              <a:t>Alignment of EDM and the CCSS Major Clusters</a:t>
            </a:r>
            <a:endParaRPr lang="en-US" sz="3200" dirty="0"/>
          </a:p>
          <a:p>
            <a:pPr marL="68580" indent="0">
              <a:buNone/>
            </a:pPr>
            <a:endParaRPr lang="en-US" sz="2800" dirty="0" smtClean="0"/>
          </a:p>
          <a:p>
            <a:pPr>
              <a:buFont typeface="Wingdings" charset="2"/>
              <a:buChar char="u"/>
            </a:pPr>
            <a:endParaRPr lang="en-US" sz="2800" dirty="0"/>
          </a:p>
        </p:txBody>
      </p:sp>
      <p:graphicFrame>
        <p:nvGraphicFramePr>
          <p:cNvPr id="5" name="Table 4"/>
          <p:cNvGraphicFramePr>
            <a:graphicFrameLocks noGrp="1"/>
          </p:cNvGraphicFramePr>
          <p:nvPr>
            <p:extLst>
              <p:ext uri="{D42A27DB-BD31-4B8C-83A1-F6EECF244321}">
                <p14:modId xmlns:p14="http://schemas.microsoft.com/office/powerpoint/2010/main" val="2149127773"/>
              </p:ext>
            </p:extLst>
          </p:nvPr>
        </p:nvGraphicFramePr>
        <p:xfrm>
          <a:off x="579428" y="1894090"/>
          <a:ext cx="8073369" cy="4820247"/>
        </p:xfrm>
        <a:graphic>
          <a:graphicData uri="http://schemas.openxmlformats.org/drawingml/2006/table">
            <a:tbl>
              <a:tblPr firstRow="1" bandRow="1">
                <a:tableStyleId>{3C2FFA5D-87B4-456A-9821-1D502468CF0F}</a:tableStyleId>
              </a:tblPr>
              <a:tblGrid>
                <a:gridCol w="4252101"/>
                <a:gridCol w="3821268"/>
              </a:tblGrid>
              <a:tr h="568804">
                <a:tc gridSpan="2">
                  <a:txBody>
                    <a:bodyPr/>
                    <a:lstStyle/>
                    <a:p>
                      <a:pPr algn="ctr"/>
                      <a:r>
                        <a:rPr lang="en-US" sz="2000" dirty="0" smtClean="0">
                          <a:solidFill>
                            <a:schemeClr val="bg1"/>
                          </a:solidFill>
                        </a:rPr>
                        <a:t>Instructional Time Spent on Major Clusters</a:t>
                      </a:r>
                      <a:endParaRPr lang="en-US" sz="2000" dirty="0">
                        <a:solidFill>
                          <a:schemeClr val="bg1"/>
                        </a:solidFill>
                      </a:endParaRPr>
                    </a:p>
                  </a:txBody>
                  <a:tcPr/>
                </a:tc>
                <a:tc hMerge="1">
                  <a:txBody>
                    <a:bodyPr/>
                    <a:lstStyle/>
                    <a:p>
                      <a:endParaRPr lang="en-US" dirty="0"/>
                    </a:p>
                  </a:txBody>
                  <a:tcPr/>
                </a:tc>
              </a:tr>
              <a:tr h="525049">
                <a:tc gridSpan="2">
                  <a:txBody>
                    <a:bodyPr/>
                    <a:lstStyle/>
                    <a:p>
                      <a:pPr algn="ctr"/>
                      <a:r>
                        <a:rPr lang="en-US" b="1" dirty="0" smtClean="0">
                          <a:solidFill>
                            <a:srgbClr val="3366FF"/>
                          </a:solidFill>
                        </a:rPr>
                        <a:t>K – 2</a:t>
                      </a:r>
                      <a:r>
                        <a:rPr lang="en-US" b="1" baseline="0" dirty="0" smtClean="0">
                          <a:solidFill>
                            <a:srgbClr val="3366FF"/>
                          </a:solidFill>
                        </a:rPr>
                        <a:t> Reviewed the new 2015 EDM Materials</a:t>
                      </a:r>
                      <a:endParaRPr lang="en-US" b="1" dirty="0">
                        <a:solidFill>
                          <a:srgbClr val="3366FF"/>
                        </a:solidFill>
                      </a:endParaRPr>
                    </a:p>
                  </a:txBody>
                  <a:tcPr/>
                </a:tc>
                <a:tc hMerge="1">
                  <a:txBody>
                    <a:bodyPr/>
                    <a:lstStyle/>
                    <a:p>
                      <a:endParaRPr lang="en-US" dirty="0"/>
                    </a:p>
                  </a:txBody>
                  <a:tcPr/>
                </a:tc>
              </a:tr>
              <a:tr h="532342">
                <a:tc>
                  <a:txBody>
                    <a:bodyPr/>
                    <a:lstStyle/>
                    <a:p>
                      <a:pPr algn="ctr"/>
                      <a:r>
                        <a:rPr lang="en-US" dirty="0" smtClean="0"/>
                        <a:t>Kindergarten</a:t>
                      </a:r>
                      <a:endParaRPr lang="en-US" dirty="0"/>
                    </a:p>
                  </a:txBody>
                  <a:tcPr/>
                </a:tc>
                <a:tc>
                  <a:txBody>
                    <a:bodyPr/>
                    <a:lstStyle/>
                    <a:p>
                      <a:pPr algn="ctr"/>
                      <a:r>
                        <a:rPr lang="en-US" dirty="0" smtClean="0"/>
                        <a:t>68%</a:t>
                      </a:r>
                      <a:endParaRPr lang="en-US" dirty="0"/>
                    </a:p>
                  </a:txBody>
                  <a:tcPr/>
                </a:tc>
              </a:tr>
              <a:tr h="532342">
                <a:tc>
                  <a:txBody>
                    <a:bodyPr/>
                    <a:lstStyle/>
                    <a:p>
                      <a:pPr algn="ctr"/>
                      <a:r>
                        <a:rPr lang="en-US" dirty="0" smtClean="0"/>
                        <a:t>First Grade</a:t>
                      </a:r>
                      <a:endParaRPr lang="en-US" dirty="0"/>
                    </a:p>
                  </a:txBody>
                  <a:tcPr/>
                </a:tc>
                <a:tc>
                  <a:txBody>
                    <a:bodyPr/>
                    <a:lstStyle/>
                    <a:p>
                      <a:pPr algn="ctr"/>
                      <a:r>
                        <a:rPr lang="en-US" dirty="0" smtClean="0"/>
                        <a:t>82%</a:t>
                      </a:r>
                      <a:endParaRPr lang="en-US" dirty="0"/>
                    </a:p>
                  </a:txBody>
                  <a:tcPr/>
                </a:tc>
              </a:tr>
              <a:tr h="532342">
                <a:tc>
                  <a:txBody>
                    <a:bodyPr/>
                    <a:lstStyle/>
                    <a:p>
                      <a:pPr algn="ctr"/>
                      <a:r>
                        <a:rPr lang="en-US" dirty="0" smtClean="0"/>
                        <a:t>Second Grade</a:t>
                      </a:r>
                      <a:endParaRPr lang="en-US" dirty="0"/>
                    </a:p>
                  </a:txBody>
                  <a:tcPr/>
                </a:tc>
                <a:tc>
                  <a:txBody>
                    <a:bodyPr/>
                    <a:lstStyle/>
                    <a:p>
                      <a:pPr algn="ctr"/>
                      <a:r>
                        <a:rPr lang="en-US" dirty="0" smtClean="0"/>
                        <a:t>85%</a:t>
                      </a:r>
                      <a:endParaRPr lang="en-US" dirty="0"/>
                    </a:p>
                  </a:txBody>
                  <a:tcPr/>
                </a:tc>
              </a:tr>
              <a:tr h="532342">
                <a:tc gridSpan="2">
                  <a:txBody>
                    <a:bodyPr/>
                    <a:lstStyle/>
                    <a:p>
                      <a:pPr algn="ctr"/>
                      <a:r>
                        <a:rPr lang="en-US" b="1" dirty="0" smtClean="0">
                          <a:solidFill>
                            <a:srgbClr val="3366FF"/>
                          </a:solidFill>
                        </a:rPr>
                        <a:t>3- 5 Reviewed the current 2012 EDM</a:t>
                      </a:r>
                      <a:r>
                        <a:rPr lang="en-US" b="1" baseline="0" dirty="0" smtClean="0">
                          <a:solidFill>
                            <a:srgbClr val="3366FF"/>
                          </a:solidFill>
                        </a:rPr>
                        <a:t> Materials</a:t>
                      </a:r>
                      <a:endParaRPr lang="en-US" b="1" dirty="0">
                        <a:solidFill>
                          <a:srgbClr val="3366FF"/>
                        </a:solidFill>
                      </a:endParaRPr>
                    </a:p>
                  </a:txBody>
                  <a:tcPr/>
                </a:tc>
                <a:tc hMerge="1">
                  <a:txBody>
                    <a:bodyPr/>
                    <a:lstStyle/>
                    <a:p>
                      <a:endParaRPr lang="en-US" dirty="0"/>
                    </a:p>
                  </a:txBody>
                  <a:tcPr/>
                </a:tc>
              </a:tr>
              <a:tr h="532342">
                <a:tc>
                  <a:txBody>
                    <a:bodyPr/>
                    <a:lstStyle/>
                    <a:p>
                      <a:pPr algn="ctr"/>
                      <a:r>
                        <a:rPr lang="en-US" dirty="0" smtClean="0"/>
                        <a:t>Third Grade</a:t>
                      </a:r>
                      <a:endParaRPr lang="en-US" dirty="0"/>
                    </a:p>
                  </a:txBody>
                  <a:tcPr/>
                </a:tc>
                <a:tc>
                  <a:txBody>
                    <a:bodyPr/>
                    <a:lstStyle/>
                    <a:p>
                      <a:pPr algn="ctr"/>
                      <a:r>
                        <a:rPr lang="en-US" dirty="0" smtClean="0"/>
                        <a:t>43%</a:t>
                      </a:r>
                      <a:endParaRPr lang="en-US" dirty="0"/>
                    </a:p>
                  </a:txBody>
                  <a:tcPr/>
                </a:tc>
              </a:tr>
              <a:tr h="532342">
                <a:tc>
                  <a:txBody>
                    <a:bodyPr/>
                    <a:lstStyle/>
                    <a:p>
                      <a:pPr algn="ctr"/>
                      <a:r>
                        <a:rPr lang="en-US" dirty="0" smtClean="0"/>
                        <a:t>Fourth Grade</a:t>
                      </a:r>
                      <a:endParaRPr lang="en-US" dirty="0"/>
                    </a:p>
                  </a:txBody>
                  <a:tcPr/>
                </a:tc>
                <a:tc>
                  <a:txBody>
                    <a:bodyPr/>
                    <a:lstStyle/>
                    <a:p>
                      <a:pPr algn="ctr"/>
                      <a:r>
                        <a:rPr lang="en-US" dirty="0" smtClean="0"/>
                        <a:t>48%</a:t>
                      </a:r>
                      <a:endParaRPr lang="en-US" dirty="0"/>
                    </a:p>
                  </a:txBody>
                  <a:tcPr/>
                </a:tc>
              </a:tr>
              <a:tr h="532342">
                <a:tc>
                  <a:txBody>
                    <a:bodyPr/>
                    <a:lstStyle/>
                    <a:p>
                      <a:pPr algn="ctr"/>
                      <a:r>
                        <a:rPr lang="en-US" dirty="0" smtClean="0"/>
                        <a:t>Fifth Grade</a:t>
                      </a:r>
                      <a:endParaRPr lang="en-US" dirty="0"/>
                    </a:p>
                  </a:txBody>
                  <a:tcPr/>
                </a:tc>
                <a:tc>
                  <a:txBody>
                    <a:bodyPr/>
                    <a:lstStyle/>
                    <a:p>
                      <a:pPr algn="ctr"/>
                      <a:r>
                        <a:rPr lang="en-US" dirty="0" smtClean="0"/>
                        <a:t>45%</a:t>
                      </a:r>
                      <a:endParaRPr lang="en-US" dirty="0"/>
                    </a:p>
                  </a:txBody>
                  <a:tcPr/>
                </a:tc>
              </a:tr>
            </a:tbl>
          </a:graphicData>
        </a:graphic>
      </p:graphicFrame>
      <p:sp>
        <p:nvSpPr>
          <p:cNvPr id="18" name="Donut 17"/>
          <p:cNvSpPr/>
          <p:nvPr/>
        </p:nvSpPr>
        <p:spPr>
          <a:xfrm>
            <a:off x="4819044" y="5009014"/>
            <a:ext cx="3857533" cy="1705323"/>
          </a:xfrm>
          <a:prstGeom prst="donut">
            <a:avLst>
              <a:gd name="adj" fmla="val 5001"/>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096091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5751" y="298768"/>
            <a:ext cx="8073999" cy="5549837"/>
          </a:xfrm>
        </p:spPr>
        <p:txBody>
          <a:bodyPr>
            <a:noAutofit/>
          </a:bodyPr>
          <a:lstStyle/>
          <a:p>
            <a:pPr marL="68580" indent="0">
              <a:buNone/>
            </a:pPr>
            <a:r>
              <a:rPr lang="en-US" sz="4500" dirty="0" smtClean="0"/>
              <a:t>Background Information</a:t>
            </a:r>
            <a:endParaRPr lang="en-US" sz="2800" dirty="0"/>
          </a:p>
          <a:p>
            <a:pPr>
              <a:lnSpc>
                <a:spcPct val="120000"/>
              </a:lnSpc>
              <a:buFont typeface="Wingdings" charset="2"/>
              <a:buChar char="u"/>
            </a:pPr>
            <a:r>
              <a:rPr lang="en-US" sz="3200" dirty="0" smtClean="0"/>
              <a:t> Lack of alignment</a:t>
            </a:r>
          </a:p>
          <a:p>
            <a:pPr>
              <a:lnSpc>
                <a:spcPct val="120000"/>
              </a:lnSpc>
              <a:buFont typeface="Wingdings" charset="2"/>
              <a:buChar char="u"/>
            </a:pPr>
            <a:endParaRPr lang="en-US" sz="2600" dirty="0" smtClean="0"/>
          </a:p>
          <a:p>
            <a:pPr marL="68580" indent="0">
              <a:lnSpc>
                <a:spcPct val="120000"/>
              </a:lnSpc>
              <a:buNone/>
            </a:pPr>
            <a:endParaRPr lang="en-US" sz="2600" dirty="0" smtClean="0"/>
          </a:p>
          <a:p>
            <a:pPr marL="68580" indent="0">
              <a:buNone/>
            </a:pPr>
            <a:endParaRPr lang="en-US" sz="2800" dirty="0" smtClean="0"/>
          </a:p>
        </p:txBody>
      </p:sp>
      <p:pic>
        <p:nvPicPr>
          <p:cNvPr id="5" name="Picture 4" descr="Screen Shot 2014-04-07 at 3.12.1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7086" y="2094576"/>
            <a:ext cx="4102100" cy="3987800"/>
          </a:xfrm>
          <a:prstGeom prst="rect">
            <a:avLst/>
          </a:prstGeom>
        </p:spPr>
      </p:pic>
    </p:spTree>
    <p:extLst>
      <p:ext uri="{BB962C8B-B14F-4D97-AF65-F5344CB8AC3E}">
        <p14:creationId xmlns:p14="http://schemas.microsoft.com/office/powerpoint/2010/main" val="5444498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2198" y="298768"/>
            <a:ext cx="8622717" cy="5549837"/>
          </a:xfrm>
        </p:spPr>
        <p:txBody>
          <a:bodyPr>
            <a:noAutofit/>
          </a:bodyPr>
          <a:lstStyle/>
          <a:p>
            <a:pPr marL="68580" indent="0">
              <a:buNone/>
            </a:pPr>
            <a:r>
              <a:rPr lang="en-US" sz="4500" dirty="0" smtClean="0"/>
              <a:t>Background Information</a:t>
            </a:r>
          </a:p>
          <a:p>
            <a:pPr marL="342900" lvl="1">
              <a:lnSpc>
                <a:spcPct val="120000"/>
              </a:lnSpc>
              <a:buFont typeface="Wingdings" charset="2"/>
              <a:buChar char="u"/>
            </a:pPr>
            <a:r>
              <a:rPr lang="en-US" sz="3200" dirty="0" smtClean="0"/>
              <a:t> Curriculum coherence missing</a:t>
            </a:r>
          </a:p>
          <a:p>
            <a:pPr marL="68580" lvl="1" indent="0">
              <a:lnSpc>
                <a:spcPct val="120000"/>
              </a:lnSpc>
              <a:buNone/>
            </a:pPr>
            <a:endParaRPr lang="en-US" sz="2600" dirty="0" smtClean="0"/>
          </a:p>
          <a:p>
            <a:pPr marL="342900" lvl="1">
              <a:lnSpc>
                <a:spcPct val="120000"/>
              </a:lnSpc>
              <a:buFont typeface="Wingdings" charset="2"/>
              <a:buChar char="u"/>
            </a:pPr>
            <a:endParaRPr lang="en-US" sz="2600" dirty="0" smtClean="0"/>
          </a:p>
          <a:p>
            <a:pPr marL="342900" lvl="1">
              <a:lnSpc>
                <a:spcPct val="120000"/>
              </a:lnSpc>
              <a:buFont typeface="Wingdings" charset="2"/>
              <a:buChar char="u"/>
            </a:pPr>
            <a:endParaRPr lang="en-US" sz="2600" dirty="0" smtClean="0"/>
          </a:p>
          <a:p>
            <a:pPr marL="342900" lvl="1">
              <a:lnSpc>
                <a:spcPct val="120000"/>
              </a:lnSpc>
              <a:buFont typeface="Wingdings" charset="2"/>
              <a:buChar char="u"/>
            </a:pPr>
            <a:endParaRPr lang="en-US" sz="2600" dirty="0" smtClean="0"/>
          </a:p>
          <a:p>
            <a:pPr marL="68580" indent="0">
              <a:buNone/>
            </a:pPr>
            <a:endParaRPr lang="en-US" sz="2800" dirty="0" smtClean="0"/>
          </a:p>
          <a:p>
            <a:pPr>
              <a:buFont typeface="Wingdings" charset="2"/>
              <a:buChar char="u"/>
            </a:pPr>
            <a:endParaRPr lang="en-US" sz="2800" dirty="0"/>
          </a:p>
        </p:txBody>
      </p:sp>
      <p:pic>
        <p:nvPicPr>
          <p:cNvPr id="2" name="Picture 1" descr="teach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1103" y="2421259"/>
            <a:ext cx="4539597" cy="2681832"/>
          </a:xfrm>
          <a:prstGeom prst="rect">
            <a:avLst/>
          </a:prstGeom>
        </p:spPr>
      </p:pic>
      <p:pic>
        <p:nvPicPr>
          <p:cNvPr id="4" name="Picture 3" descr="math-teacher-licensure-studen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164" y="2028713"/>
            <a:ext cx="3492563" cy="3315897"/>
          </a:xfrm>
          <a:prstGeom prst="rect">
            <a:avLst/>
          </a:prstGeom>
        </p:spPr>
      </p:pic>
    </p:spTree>
    <p:extLst>
      <p:ext uri="{BB962C8B-B14F-4D97-AF65-F5344CB8AC3E}">
        <p14:creationId xmlns:p14="http://schemas.microsoft.com/office/powerpoint/2010/main" val="17964963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2198" y="298768"/>
            <a:ext cx="8622717" cy="5549837"/>
          </a:xfrm>
        </p:spPr>
        <p:txBody>
          <a:bodyPr>
            <a:noAutofit/>
          </a:bodyPr>
          <a:lstStyle/>
          <a:p>
            <a:pPr marL="68580" indent="0">
              <a:buNone/>
            </a:pPr>
            <a:r>
              <a:rPr lang="en-US" sz="4500" dirty="0"/>
              <a:t>Background </a:t>
            </a:r>
            <a:r>
              <a:rPr lang="en-US" sz="4500" dirty="0" smtClean="0"/>
              <a:t>Information</a:t>
            </a:r>
            <a:endParaRPr lang="en-US" sz="2800" dirty="0"/>
          </a:p>
          <a:p>
            <a:pPr>
              <a:buFont typeface="Wingdings" charset="2"/>
              <a:buChar char="u"/>
            </a:pPr>
            <a:r>
              <a:rPr lang="en-US" sz="2600" dirty="0" smtClean="0"/>
              <a:t> </a:t>
            </a:r>
            <a:r>
              <a:rPr lang="en-US" sz="3200" dirty="0" smtClean="0"/>
              <a:t>Next math adoption - 2016-17 school year</a:t>
            </a:r>
          </a:p>
          <a:p>
            <a:pPr marL="68580" indent="0">
              <a:buNone/>
            </a:pPr>
            <a:endParaRPr lang="en-US" sz="2800" dirty="0" smtClean="0"/>
          </a:p>
          <a:p>
            <a:pPr>
              <a:buFont typeface="Wingdings" charset="2"/>
              <a:buChar char="u"/>
            </a:pPr>
            <a:endParaRPr lang="en-US" sz="2800" dirty="0"/>
          </a:p>
        </p:txBody>
      </p:sp>
      <p:pic>
        <p:nvPicPr>
          <p:cNvPr id="6" name="Picture 5" descr="Screen Shot 2014-04-07 at 3.15.0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4471" y="1937594"/>
            <a:ext cx="4098802" cy="4629915"/>
          </a:xfrm>
          <a:prstGeom prst="rect">
            <a:avLst/>
          </a:prstGeom>
        </p:spPr>
      </p:pic>
    </p:spTree>
    <p:extLst>
      <p:ext uri="{BB962C8B-B14F-4D97-AF65-F5344CB8AC3E}">
        <p14:creationId xmlns:p14="http://schemas.microsoft.com/office/powerpoint/2010/main" val="33959738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547" y="-23092"/>
            <a:ext cx="8967626" cy="5172365"/>
          </a:xfrm>
        </p:spPr>
        <p:txBody>
          <a:bodyPr/>
          <a:lstStyle/>
          <a:p>
            <a:pPr marL="68580" indent="0">
              <a:lnSpc>
                <a:spcPct val="120000"/>
              </a:lnSpc>
              <a:buNone/>
            </a:pPr>
            <a:r>
              <a:rPr lang="en-US" sz="4500" dirty="0" smtClean="0"/>
              <a:t>Background Information</a:t>
            </a:r>
          </a:p>
          <a:p>
            <a:pPr>
              <a:lnSpc>
                <a:spcPct val="120000"/>
              </a:lnSpc>
              <a:buFont typeface="Wingdings" charset="2"/>
              <a:buChar char="u"/>
            </a:pPr>
            <a:r>
              <a:rPr lang="en-US" sz="2600" dirty="0" smtClean="0"/>
              <a:t> Alignment </a:t>
            </a:r>
            <a:r>
              <a:rPr lang="en-US" sz="2600" dirty="0"/>
              <a:t>of EDM &amp;</a:t>
            </a:r>
            <a:r>
              <a:rPr lang="en-US" sz="2600" dirty="0" smtClean="0"/>
              <a:t> Engage NY to the </a:t>
            </a:r>
            <a:r>
              <a:rPr lang="en-US" sz="2600" dirty="0"/>
              <a:t>CCSS Major Clusters</a:t>
            </a:r>
          </a:p>
          <a:p>
            <a:pPr>
              <a:lnSpc>
                <a:spcPct val="120000"/>
              </a:lnSpc>
              <a:buFont typeface="Wingdings" charset="2"/>
              <a:buChar char="u"/>
            </a:pPr>
            <a:endParaRPr lang="en-US" dirty="0" smtClean="0"/>
          </a:p>
        </p:txBody>
      </p:sp>
      <p:graphicFrame>
        <p:nvGraphicFramePr>
          <p:cNvPr id="7" name="Table 6"/>
          <p:cNvGraphicFramePr>
            <a:graphicFrameLocks noGrp="1"/>
          </p:cNvGraphicFramePr>
          <p:nvPr>
            <p:extLst>
              <p:ext uri="{D42A27DB-BD31-4B8C-83A1-F6EECF244321}">
                <p14:modId xmlns:p14="http://schemas.microsoft.com/office/powerpoint/2010/main" val="3440488310"/>
              </p:ext>
            </p:extLst>
          </p:nvPr>
        </p:nvGraphicFramePr>
        <p:xfrm>
          <a:off x="529032" y="1707083"/>
          <a:ext cx="8230775" cy="4943100"/>
        </p:xfrm>
        <a:graphic>
          <a:graphicData uri="http://schemas.openxmlformats.org/drawingml/2006/table">
            <a:tbl>
              <a:tblPr firstRow="1" bandRow="1">
                <a:tableStyleId>{3C2FFA5D-87B4-456A-9821-1D502468CF0F}</a:tableStyleId>
              </a:tblPr>
              <a:tblGrid>
                <a:gridCol w="1937663"/>
                <a:gridCol w="3146556"/>
                <a:gridCol w="3146556"/>
              </a:tblGrid>
              <a:tr h="499922">
                <a:tc gridSpan="3">
                  <a:txBody>
                    <a:bodyPr/>
                    <a:lstStyle/>
                    <a:p>
                      <a:pPr algn="ctr"/>
                      <a:r>
                        <a:rPr lang="en-US" sz="2000" dirty="0" smtClean="0">
                          <a:solidFill>
                            <a:schemeClr val="bg1"/>
                          </a:solidFill>
                        </a:rPr>
                        <a:t>Instructional Time Spent on Major Clusters</a:t>
                      </a:r>
                      <a:endParaRPr lang="en-US" sz="2000" dirty="0">
                        <a:solidFill>
                          <a:schemeClr val="bg1"/>
                        </a:solidFill>
                      </a:endParaRPr>
                    </a:p>
                  </a:txBody>
                  <a:tcPr/>
                </a:tc>
                <a:tc hMerge="1">
                  <a:txBody>
                    <a:bodyPr/>
                    <a:lstStyle/>
                    <a:p>
                      <a:endParaRPr lang="en-US" dirty="0"/>
                    </a:p>
                  </a:txBody>
                  <a:tcPr/>
                </a:tc>
                <a:tc hMerge="1">
                  <a:txBody>
                    <a:bodyPr/>
                    <a:lstStyle/>
                    <a:p>
                      <a:endParaRPr lang="en-US" dirty="0"/>
                    </a:p>
                  </a:txBody>
                  <a:tcPr/>
                </a:tc>
              </a:tr>
              <a:tr h="548728">
                <a:tc>
                  <a:txBody>
                    <a:bodyPr/>
                    <a:lstStyle/>
                    <a:p>
                      <a:pPr algn="ctr"/>
                      <a:endParaRPr lang="en-US" b="1" dirty="0">
                        <a:solidFill>
                          <a:srgbClr val="3366FF"/>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baseline="0" dirty="0" smtClean="0">
                          <a:solidFill>
                            <a:srgbClr val="3366FF"/>
                          </a:solidFill>
                        </a:rPr>
                        <a:t>2015 EDM Materials</a:t>
                      </a:r>
                      <a:endParaRPr lang="en-US" b="1" dirty="0" smtClean="0">
                        <a:solidFill>
                          <a:srgbClr val="3366FF"/>
                        </a:solidFill>
                      </a:endParaRPr>
                    </a:p>
                  </a:txBody>
                  <a:tcPr/>
                </a:tc>
                <a:tc>
                  <a:txBody>
                    <a:bodyPr/>
                    <a:lstStyle/>
                    <a:p>
                      <a:pPr algn="ctr"/>
                      <a:r>
                        <a:rPr lang="en-US" b="1" dirty="0" smtClean="0">
                          <a:solidFill>
                            <a:srgbClr val="3366FF"/>
                          </a:solidFill>
                        </a:rPr>
                        <a:t>Engage NY</a:t>
                      </a:r>
                      <a:endParaRPr lang="en-US" b="1" dirty="0">
                        <a:solidFill>
                          <a:srgbClr val="3366FF"/>
                        </a:solidFill>
                      </a:endParaRPr>
                    </a:p>
                  </a:txBody>
                  <a:tcPr/>
                </a:tc>
              </a:tr>
              <a:tr h="556350">
                <a:tc>
                  <a:txBody>
                    <a:bodyPr/>
                    <a:lstStyle/>
                    <a:p>
                      <a:pPr algn="ctr"/>
                      <a:r>
                        <a:rPr lang="en-US" dirty="0" smtClean="0"/>
                        <a:t>Kindergarten</a:t>
                      </a:r>
                      <a:endParaRPr lang="en-US" dirty="0"/>
                    </a:p>
                  </a:txBody>
                  <a:tcPr/>
                </a:tc>
                <a:tc>
                  <a:txBody>
                    <a:bodyPr/>
                    <a:lstStyle/>
                    <a:p>
                      <a:pPr algn="ctr"/>
                      <a:r>
                        <a:rPr lang="en-US" dirty="0" smtClean="0"/>
                        <a:t>68%</a:t>
                      </a:r>
                      <a:endParaRPr lang="en-US" dirty="0"/>
                    </a:p>
                  </a:txBody>
                  <a:tcPr/>
                </a:tc>
                <a:tc>
                  <a:txBody>
                    <a:bodyPr/>
                    <a:lstStyle/>
                    <a:p>
                      <a:pPr algn="ctr"/>
                      <a:r>
                        <a:rPr lang="en-US" dirty="0" smtClean="0"/>
                        <a:t>75%</a:t>
                      </a:r>
                      <a:endParaRPr lang="en-US" dirty="0"/>
                    </a:p>
                  </a:txBody>
                  <a:tcPr/>
                </a:tc>
              </a:tr>
              <a:tr h="556350">
                <a:tc>
                  <a:txBody>
                    <a:bodyPr/>
                    <a:lstStyle/>
                    <a:p>
                      <a:pPr algn="ctr"/>
                      <a:r>
                        <a:rPr lang="en-US" dirty="0" smtClean="0"/>
                        <a:t>First Grade</a:t>
                      </a:r>
                      <a:endParaRPr lang="en-US" dirty="0"/>
                    </a:p>
                  </a:txBody>
                  <a:tcPr/>
                </a:tc>
                <a:tc>
                  <a:txBody>
                    <a:bodyPr/>
                    <a:lstStyle/>
                    <a:p>
                      <a:pPr algn="ctr"/>
                      <a:r>
                        <a:rPr lang="en-US" dirty="0" smtClean="0"/>
                        <a:t>82%</a:t>
                      </a:r>
                      <a:endParaRPr lang="en-US" dirty="0"/>
                    </a:p>
                  </a:txBody>
                  <a:tcPr/>
                </a:tc>
                <a:tc>
                  <a:txBody>
                    <a:bodyPr/>
                    <a:lstStyle/>
                    <a:p>
                      <a:pPr algn="ctr"/>
                      <a:r>
                        <a:rPr lang="en-US" dirty="0" smtClean="0"/>
                        <a:t>87%</a:t>
                      </a:r>
                      <a:endParaRPr lang="en-US" dirty="0"/>
                    </a:p>
                  </a:txBody>
                  <a:tcPr/>
                </a:tc>
              </a:tr>
              <a:tr h="556350">
                <a:tc>
                  <a:txBody>
                    <a:bodyPr/>
                    <a:lstStyle/>
                    <a:p>
                      <a:pPr algn="ctr"/>
                      <a:r>
                        <a:rPr lang="en-US" dirty="0" smtClean="0"/>
                        <a:t>Second Grade</a:t>
                      </a:r>
                      <a:endParaRPr lang="en-US" dirty="0"/>
                    </a:p>
                  </a:txBody>
                  <a:tcPr/>
                </a:tc>
                <a:tc>
                  <a:txBody>
                    <a:bodyPr/>
                    <a:lstStyle/>
                    <a:p>
                      <a:pPr algn="ctr"/>
                      <a:r>
                        <a:rPr lang="en-US" dirty="0" smtClean="0"/>
                        <a:t>85%</a:t>
                      </a:r>
                      <a:endParaRPr lang="en-US" dirty="0"/>
                    </a:p>
                  </a:txBody>
                  <a:tcPr/>
                </a:tc>
                <a:tc>
                  <a:txBody>
                    <a:bodyPr/>
                    <a:lstStyle/>
                    <a:p>
                      <a:pPr algn="ctr"/>
                      <a:r>
                        <a:rPr lang="en-US" dirty="0" smtClean="0"/>
                        <a:t>70%</a:t>
                      </a:r>
                      <a:endParaRPr lang="en-US" dirty="0"/>
                    </a:p>
                  </a:txBody>
                  <a:tcPr/>
                </a:tc>
              </a:tr>
              <a:tr h="556350">
                <a:tc>
                  <a:txBody>
                    <a:bodyPr/>
                    <a:lstStyle/>
                    <a:p>
                      <a:pPr algn="ctr"/>
                      <a:endParaRPr lang="en-US" b="1" dirty="0">
                        <a:solidFill>
                          <a:srgbClr val="3366FF"/>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rgbClr val="3366FF"/>
                          </a:solidFill>
                        </a:rPr>
                        <a:t>2012 EDM</a:t>
                      </a:r>
                      <a:r>
                        <a:rPr lang="en-US" b="1" baseline="0" dirty="0" smtClean="0">
                          <a:solidFill>
                            <a:srgbClr val="3366FF"/>
                          </a:solidFill>
                        </a:rPr>
                        <a:t> Materials</a:t>
                      </a:r>
                      <a:endParaRPr lang="en-US" b="1" dirty="0" smtClean="0">
                        <a:solidFill>
                          <a:srgbClr val="3366FF"/>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rgbClr val="3366FF"/>
                          </a:solidFill>
                        </a:rPr>
                        <a:t>Engage NY</a:t>
                      </a:r>
                    </a:p>
                  </a:txBody>
                  <a:tcPr/>
                </a:tc>
              </a:tr>
              <a:tr h="556350">
                <a:tc>
                  <a:txBody>
                    <a:bodyPr/>
                    <a:lstStyle/>
                    <a:p>
                      <a:pPr algn="ctr"/>
                      <a:r>
                        <a:rPr lang="en-US" dirty="0" smtClean="0"/>
                        <a:t>Third Grade</a:t>
                      </a:r>
                      <a:endParaRPr lang="en-US" dirty="0"/>
                    </a:p>
                  </a:txBody>
                  <a:tcPr/>
                </a:tc>
                <a:tc>
                  <a:txBody>
                    <a:bodyPr/>
                    <a:lstStyle/>
                    <a:p>
                      <a:pPr algn="ctr"/>
                      <a:r>
                        <a:rPr lang="en-US" dirty="0" smtClean="0"/>
                        <a:t>43%</a:t>
                      </a:r>
                      <a:endParaRPr lang="en-US" dirty="0"/>
                    </a:p>
                  </a:txBody>
                  <a:tcPr/>
                </a:tc>
                <a:tc>
                  <a:txBody>
                    <a:bodyPr/>
                    <a:lstStyle/>
                    <a:p>
                      <a:pPr algn="ctr"/>
                      <a:r>
                        <a:rPr lang="en-US" dirty="0" smtClean="0"/>
                        <a:t>66%</a:t>
                      </a:r>
                      <a:endParaRPr lang="en-US" dirty="0"/>
                    </a:p>
                  </a:txBody>
                  <a:tcPr/>
                </a:tc>
              </a:tr>
              <a:tr h="556350">
                <a:tc>
                  <a:txBody>
                    <a:bodyPr/>
                    <a:lstStyle/>
                    <a:p>
                      <a:pPr algn="ctr"/>
                      <a:r>
                        <a:rPr lang="en-US" dirty="0" smtClean="0"/>
                        <a:t>Fourth Grade</a:t>
                      </a:r>
                      <a:endParaRPr lang="en-US" dirty="0"/>
                    </a:p>
                  </a:txBody>
                  <a:tcPr/>
                </a:tc>
                <a:tc>
                  <a:txBody>
                    <a:bodyPr/>
                    <a:lstStyle/>
                    <a:p>
                      <a:pPr algn="ctr"/>
                      <a:r>
                        <a:rPr lang="en-US" dirty="0" smtClean="0"/>
                        <a:t>48%</a:t>
                      </a:r>
                      <a:endParaRPr lang="en-US" dirty="0"/>
                    </a:p>
                  </a:txBody>
                  <a:tcPr/>
                </a:tc>
                <a:tc>
                  <a:txBody>
                    <a:bodyPr/>
                    <a:lstStyle/>
                    <a:p>
                      <a:pPr algn="ctr"/>
                      <a:r>
                        <a:rPr lang="en-US" dirty="0" smtClean="0"/>
                        <a:t>73%</a:t>
                      </a:r>
                      <a:endParaRPr lang="en-US" dirty="0"/>
                    </a:p>
                  </a:txBody>
                  <a:tcPr/>
                </a:tc>
              </a:tr>
              <a:tr h="556350">
                <a:tc>
                  <a:txBody>
                    <a:bodyPr/>
                    <a:lstStyle/>
                    <a:p>
                      <a:pPr algn="ctr"/>
                      <a:r>
                        <a:rPr lang="en-US" dirty="0" smtClean="0"/>
                        <a:t>Fifth Grade</a:t>
                      </a:r>
                      <a:endParaRPr lang="en-US" dirty="0"/>
                    </a:p>
                  </a:txBody>
                  <a:tcPr/>
                </a:tc>
                <a:tc>
                  <a:txBody>
                    <a:bodyPr/>
                    <a:lstStyle/>
                    <a:p>
                      <a:pPr algn="ctr"/>
                      <a:r>
                        <a:rPr lang="en-US" dirty="0" smtClean="0"/>
                        <a:t>45%</a:t>
                      </a:r>
                      <a:endParaRPr lang="en-US" dirty="0"/>
                    </a:p>
                  </a:txBody>
                  <a:tcPr/>
                </a:tc>
                <a:tc>
                  <a:txBody>
                    <a:bodyPr/>
                    <a:lstStyle/>
                    <a:p>
                      <a:pPr algn="ctr"/>
                      <a:r>
                        <a:rPr lang="en-US" dirty="0" smtClean="0"/>
                        <a:t>70%</a:t>
                      </a:r>
                      <a:endParaRPr lang="en-US" dirty="0"/>
                    </a:p>
                  </a:txBody>
                  <a:tcPr/>
                </a:tc>
              </a:tr>
            </a:tbl>
          </a:graphicData>
        </a:graphic>
      </p:graphicFrame>
    </p:spTree>
    <p:extLst>
      <p:ext uri="{BB962C8B-B14F-4D97-AF65-F5344CB8AC3E}">
        <p14:creationId xmlns:p14="http://schemas.microsoft.com/office/powerpoint/2010/main" val="33585467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547" y="-23092"/>
            <a:ext cx="8967626" cy="5172365"/>
          </a:xfrm>
        </p:spPr>
        <p:txBody>
          <a:bodyPr/>
          <a:lstStyle/>
          <a:p>
            <a:pPr marL="68580" indent="0">
              <a:lnSpc>
                <a:spcPct val="120000"/>
              </a:lnSpc>
              <a:buNone/>
            </a:pPr>
            <a:r>
              <a:rPr lang="en-US" sz="4500" dirty="0" smtClean="0"/>
              <a:t>The Results Revealed …</a:t>
            </a:r>
          </a:p>
          <a:p>
            <a:pPr>
              <a:lnSpc>
                <a:spcPct val="120000"/>
              </a:lnSpc>
              <a:buFont typeface="Wingdings" charset="2"/>
              <a:buChar char="u"/>
            </a:pP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678831232"/>
              </p:ext>
            </p:extLst>
          </p:nvPr>
        </p:nvGraphicFramePr>
        <p:xfrm>
          <a:off x="369452" y="1397000"/>
          <a:ext cx="8497456" cy="3852333"/>
        </p:xfrm>
        <a:graphic>
          <a:graphicData uri="http://schemas.openxmlformats.org/drawingml/2006/table">
            <a:tbl>
              <a:tblPr firstRow="1" bandRow="1">
                <a:tableStyleId>{284E427A-3D55-4303-BF80-6455036E1DE7}</a:tableStyleId>
              </a:tblPr>
              <a:tblGrid>
                <a:gridCol w="4248728"/>
                <a:gridCol w="4248728"/>
              </a:tblGrid>
              <a:tr h="658091">
                <a:tc>
                  <a:txBody>
                    <a:bodyPr/>
                    <a:lstStyle/>
                    <a:p>
                      <a:pPr algn="ctr"/>
                      <a:r>
                        <a:rPr lang="en-US" sz="3200" dirty="0" smtClean="0"/>
                        <a:t>Everyday</a:t>
                      </a:r>
                      <a:r>
                        <a:rPr lang="en-US" sz="3200" baseline="0" dirty="0" smtClean="0"/>
                        <a:t> Math 2015</a:t>
                      </a:r>
                      <a:endParaRPr lang="en-US" sz="3200" dirty="0"/>
                    </a:p>
                  </a:txBody>
                  <a:tcPr/>
                </a:tc>
                <a:tc>
                  <a:txBody>
                    <a:bodyPr/>
                    <a:lstStyle/>
                    <a:p>
                      <a:pPr algn="ctr"/>
                      <a:r>
                        <a:rPr lang="en-US" sz="3200" dirty="0" smtClean="0"/>
                        <a:t>Engage</a:t>
                      </a:r>
                      <a:r>
                        <a:rPr lang="en-US" sz="3200" baseline="0" dirty="0" smtClean="0"/>
                        <a:t> NY</a:t>
                      </a:r>
                      <a:endParaRPr lang="en-US" sz="3200" dirty="0"/>
                    </a:p>
                  </a:txBody>
                  <a:tcPr/>
                </a:tc>
              </a:tr>
              <a:tr h="1597121">
                <a:tc>
                  <a:txBody>
                    <a:bodyPr/>
                    <a:lstStyle/>
                    <a:p>
                      <a:pPr algn="ctr"/>
                      <a:r>
                        <a:rPr lang="en-US" sz="3200" dirty="0" smtClean="0"/>
                        <a:t>Less Rigor</a:t>
                      </a:r>
                      <a:endParaRPr lang="en-US" sz="3200" dirty="0"/>
                    </a:p>
                  </a:txBody>
                  <a:tcPr/>
                </a:tc>
                <a:tc>
                  <a:txBody>
                    <a:bodyPr/>
                    <a:lstStyle/>
                    <a:p>
                      <a:pPr algn="ctr"/>
                      <a:r>
                        <a:rPr lang="en-US" sz="3200" dirty="0" smtClean="0"/>
                        <a:t>More Rigor</a:t>
                      </a:r>
                      <a:endParaRPr lang="en-US" sz="3200" dirty="0"/>
                    </a:p>
                  </a:txBody>
                  <a:tcPr/>
                </a:tc>
              </a:tr>
              <a:tr h="1597121">
                <a:tc>
                  <a:txBody>
                    <a:bodyPr/>
                    <a:lstStyle/>
                    <a:p>
                      <a:pPr algn="ctr"/>
                      <a:r>
                        <a:rPr lang="en-US" sz="3200" dirty="0" smtClean="0"/>
                        <a:t>More Instructional Support</a:t>
                      </a:r>
                      <a:endParaRPr lang="en-US" sz="3200" dirty="0"/>
                    </a:p>
                  </a:txBody>
                  <a:tcPr/>
                </a:tc>
                <a:tc>
                  <a:txBody>
                    <a:bodyPr/>
                    <a:lstStyle/>
                    <a:p>
                      <a:pPr algn="ctr"/>
                      <a:r>
                        <a:rPr lang="en-US" sz="3200" dirty="0" smtClean="0"/>
                        <a:t>Less Instructional Support</a:t>
                      </a:r>
                      <a:endParaRPr lang="en-US" sz="3200" dirty="0"/>
                    </a:p>
                  </a:txBody>
                  <a:tcPr/>
                </a:tc>
              </a:tr>
            </a:tbl>
          </a:graphicData>
        </a:graphic>
      </p:graphicFrame>
    </p:spTree>
    <p:extLst>
      <p:ext uri="{BB962C8B-B14F-4D97-AF65-F5344CB8AC3E}">
        <p14:creationId xmlns:p14="http://schemas.microsoft.com/office/powerpoint/2010/main" val="26340504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1626</TotalTime>
  <Words>1684</Words>
  <Application>Microsoft Macintosh PowerPoint</Application>
  <PresentationFormat>On-screen Show (4:3)</PresentationFormat>
  <Paragraphs>227</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Urban Pop</vt:lpstr>
      <vt:lpstr>Elementary Mathematics for 2014-15 </vt:lpstr>
      <vt:lpstr>Mathematics  &amp;  The Common Core State Standards</vt:lpstr>
      <vt:lpstr>In This Video . .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Engage New York (A Story of Units)</vt:lpstr>
      <vt:lpstr>Engageny Lesson Layout</vt:lpstr>
      <vt:lpstr>Engage New York (A Story of Units)</vt:lpstr>
      <vt:lpstr>Professional Development</vt:lpstr>
      <vt:lpstr>For More information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 &amp; the Common Core State Standards </dc:title>
  <dc:creator>bethel</dc:creator>
  <cp:lastModifiedBy>bethel</cp:lastModifiedBy>
  <cp:revision>166</cp:revision>
  <cp:lastPrinted>2014-03-26T16:10:30Z</cp:lastPrinted>
  <dcterms:created xsi:type="dcterms:W3CDTF">2014-03-20T17:46:07Z</dcterms:created>
  <dcterms:modified xsi:type="dcterms:W3CDTF">2015-08-04T18:06:16Z</dcterms:modified>
</cp:coreProperties>
</file>